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0" r:id="rId2"/>
    <p:sldId id="4421" r:id="rId3"/>
    <p:sldId id="4423" r:id="rId4"/>
    <p:sldId id="4424" r:id="rId5"/>
    <p:sldId id="4456" r:id="rId6"/>
    <p:sldId id="4425" r:id="rId7"/>
    <p:sldId id="4422" r:id="rId8"/>
    <p:sldId id="4453" r:id="rId9"/>
    <p:sldId id="4446" r:id="rId10"/>
    <p:sldId id="4444" r:id="rId11"/>
    <p:sldId id="4426" r:id="rId12"/>
    <p:sldId id="4429" r:id="rId13"/>
    <p:sldId id="4430" r:id="rId14"/>
    <p:sldId id="4428" r:id="rId15"/>
    <p:sldId id="4439" r:id="rId16"/>
    <p:sldId id="4440" r:id="rId17"/>
    <p:sldId id="4441" r:id="rId18"/>
    <p:sldId id="4442" r:id="rId19"/>
    <p:sldId id="4445" r:id="rId20"/>
    <p:sldId id="4457" r:id="rId21"/>
    <p:sldId id="4454" r:id="rId22"/>
    <p:sldId id="4431" r:id="rId23"/>
    <p:sldId id="4449" r:id="rId24"/>
    <p:sldId id="4450" r:id="rId25"/>
    <p:sldId id="4451" r:id="rId26"/>
    <p:sldId id="4448" r:id="rId27"/>
    <p:sldId id="4433" r:id="rId28"/>
    <p:sldId id="4434" r:id="rId29"/>
    <p:sldId id="4443" r:id="rId30"/>
    <p:sldId id="445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83ABB-A641-41B3-815B-0BF716117969}"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64667-E269-4945-B7C0-AD99F8954A9B}" type="slidenum">
              <a:rPr lang="en-US" smtClean="0"/>
              <a:t>‹#›</a:t>
            </a:fld>
            <a:endParaRPr lang="en-US"/>
          </a:p>
        </p:txBody>
      </p:sp>
    </p:spTree>
    <p:extLst>
      <p:ext uri="{BB962C8B-B14F-4D97-AF65-F5344CB8AC3E}">
        <p14:creationId xmlns:p14="http://schemas.microsoft.com/office/powerpoint/2010/main" val="334689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225B-E41B-77C0-1A23-7FE91583A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A84B7F-BF54-53DE-5ED7-2CDED8A4B9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D18E42-7938-EBF6-0BBB-C03E98259DAE}"/>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9274C66D-7C77-1BC2-E297-5581F607B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71FE2-01D7-8CFA-F772-2A12DADA9511}"/>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418976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79BFA-EF8F-EA09-32AE-D64B8AE7D9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6459FB-C2B4-23D4-5E49-19DBA37F4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53C33-E5A3-B4F5-E8BF-0885DE881848}"/>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39B3BEFD-E011-F7CA-9B31-F27B73919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99C5A-F8B7-9E90-F8CD-0F9D22014070}"/>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72513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C63739-7054-0E76-0B25-A01771D40C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38EBE8-732F-CBA6-F8BB-30CF1BAE2D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9432A-8B6F-76F0-0D7B-30A66B9629A3}"/>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82C8D616-BCA7-5689-02D1-3CA3EA884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83D8B-7730-9BA0-75AA-DC12AF5D041B}"/>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4041253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9414-E7DE-B18D-3123-DBD0283DAB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9AEC70-B92A-CC7C-576E-A961A566DF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0CFBF-3986-2ECA-DC6E-B0EB5EEAE220}"/>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BB5622A7-D018-3314-6712-AC0A3E326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F858B-9E65-33C3-1330-DDC559B7F2B8}"/>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11171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EF2-BE12-339C-53A6-D7F37ED5DF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5EA9B6-8FA8-149E-9646-FB301CFB14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325791-C68A-6622-2CC5-3C0B283338D8}"/>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797CB1C5-90B9-0823-9015-AF5F09CF9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9B8B6-BAA6-240F-60BE-518B08A68FF3}"/>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1263101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3121-A2A6-067F-9BB5-431330CD0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B61458-6F42-1FC6-02A5-B26BB0448D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0A9E45-D816-7EFD-3CAA-178E16FA00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34DE17-8AF8-1452-3C2B-1E8AC11C05C7}"/>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6" name="Footer Placeholder 5">
            <a:extLst>
              <a:ext uri="{FF2B5EF4-FFF2-40B4-BE49-F238E27FC236}">
                <a16:creationId xmlns:a16="http://schemas.microsoft.com/office/drawing/2014/main" id="{F8F04EE6-8A95-F57F-A192-3DE3AA413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37B0C8-4507-0579-A941-6A255E92B46F}"/>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73188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D41E2-A077-4FE6-C0D3-E53AD76929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8D9F13-A5D4-37A3-1493-299424981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5EE514-EB19-276A-D5A5-AD3B45285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4ECFBA-4BCE-DB10-1A82-A2D64F058E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FB50E7-10C2-3309-2CDC-0F66334ED7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1554FF-26AD-988B-1BE6-17295ED2C712}"/>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8" name="Footer Placeholder 7">
            <a:extLst>
              <a:ext uri="{FF2B5EF4-FFF2-40B4-BE49-F238E27FC236}">
                <a16:creationId xmlns:a16="http://schemas.microsoft.com/office/drawing/2014/main" id="{62EB7DB9-3BFA-EEC0-380B-FF6C9131A6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18BED0-2F21-3460-79B8-7290A76A4675}"/>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44707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70D88-D9A6-E2BA-4D07-31B2E1E8C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9C88D8-4119-A0E3-1E19-520074B60AB6}"/>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4" name="Footer Placeholder 3">
            <a:extLst>
              <a:ext uri="{FF2B5EF4-FFF2-40B4-BE49-F238E27FC236}">
                <a16:creationId xmlns:a16="http://schemas.microsoft.com/office/drawing/2014/main" id="{4EBD6728-10D0-DD4F-070F-D8887DC407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1F0AF4-0EB8-E3C6-BC9D-0F225B0D6689}"/>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13791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6305AF-CB28-6234-0989-07022337F2C8}"/>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3" name="Footer Placeholder 2">
            <a:extLst>
              <a:ext uri="{FF2B5EF4-FFF2-40B4-BE49-F238E27FC236}">
                <a16:creationId xmlns:a16="http://schemas.microsoft.com/office/drawing/2014/main" id="{F25B88D4-A6C0-E1B7-8994-A86076DAC3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BBE91-403E-73E0-6DB4-5910441B780C}"/>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2957680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1ACB-DC8B-620D-E3BF-7FA852E0A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C1B764-533F-1B5D-0611-138F69934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B5571B-161E-E09A-5698-4A40CFD31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211E9-C5AE-278A-0394-D5A3F4277B48}"/>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6" name="Footer Placeholder 5">
            <a:extLst>
              <a:ext uri="{FF2B5EF4-FFF2-40B4-BE49-F238E27FC236}">
                <a16:creationId xmlns:a16="http://schemas.microsoft.com/office/drawing/2014/main" id="{437A9B3E-94F2-61BE-DDC5-42C051384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52E40-E8E1-BD3E-81E3-532D7B29B082}"/>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2672400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0294-46E3-230A-33FB-B650A56B8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C59121-E297-856F-8ED2-F9B862BEEC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44B73E-5B9E-91E2-5353-C491A0CF9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4E462-7BB8-F752-941C-B91D00225E13}"/>
              </a:ext>
            </a:extLst>
          </p:cNvPr>
          <p:cNvSpPr>
            <a:spLocks noGrp="1"/>
          </p:cNvSpPr>
          <p:nvPr>
            <p:ph type="dt" sz="half" idx="10"/>
          </p:nvPr>
        </p:nvSpPr>
        <p:spPr/>
        <p:txBody>
          <a:bodyPr/>
          <a:lstStyle/>
          <a:p>
            <a:fld id="{D66C86BF-26DF-47F2-BBA6-FB99F1E1025C}" type="datetimeFigureOut">
              <a:rPr lang="en-US" smtClean="0"/>
              <a:t>2/9/2026</a:t>
            </a:fld>
            <a:endParaRPr lang="en-US"/>
          </a:p>
        </p:txBody>
      </p:sp>
      <p:sp>
        <p:nvSpPr>
          <p:cNvPr id="6" name="Footer Placeholder 5">
            <a:extLst>
              <a:ext uri="{FF2B5EF4-FFF2-40B4-BE49-F238E27FC236}">
                <a16:creationId xmlns:a16="http://schemas.microsoft.com/office/drawing/2014/main" id="{EDC8DAB4-C59B-C493-7D76-5E1C91DA5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1DC2E0-CCB3-2997-598A-4720CC284C29}"/>
              </a:ext>
            </a:extLst>
          </p:cNvPr>
          <p:cNvSpPr>
            <a:spLocks noGrp="1"/>
          </p:cNvSpPr>
          <p:nvPr>
            <p:ph type="sldNum" sz="quarter" idx="12"/>
          </p:nvPr>
        </p:nvSpPr>
        <p:spPr/>
        <p:txBody>
          <a:bodyPr/>
          <a:lstStyle/>
          <a:p>
            <a:fld id="{C8F35010-364B-470B-BB6C-DCBBE63D2E54}" type="slidenum">
              <a:rPr lang="en-US" smtClean="0"/>
              <a:t>‹#›</a:t>
            </a:fld>
            <a:endParaRPr lang="en-US"/>
          </a:p>
        </p:txBody>
      </p:sp>
    </p:spTree>
    <p:extLst>
      <p:ext uri="{BB962C8B-B14F-4D97-AF65-F5344CB8AC3E}">
        <p14:creationId xmlns:p14="http://schemas.microsoft.com/office/powerpoint/2010/main" val="320710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BEEC88-9CA5-4612-35B7-82E0244A7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ADCC53-C329-CE13-38A1-EB94C1E16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1CA58-D0E5-D20E-2F11-B1014BAA02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6C86BF-26DF-47F2-BBA6-FB99F1E1025C}" type="datetimeFigureOut">
              <a:rPr lang="en-US" smtClean="0"/>
              <a:t>2/9/2026</a:t>
            </a:fld>
            <a:endParaRPr lang="en-US"/>
          </a:p>
        </p:txBody>
      </p:sp>
      <p:sp>
        <p:nvSpPr>
          <p:cNvPr id="5" name="Footer Placeholder 4">
            <a:extLst>
              <a:ext uri="{FF2B5EF4-FFF2-40B4-BE49-F238E27FC236}">
                <a16:creationId xmlns:a16="http://schemas.microsoft.com/office/drawing/2014/main" id="{4E54645D-A023-304B-CF92-E94304A16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BE39631-FBA3-5F80-C564-B320E69D3D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F35010-364B-470B-BB6C-DCBBE63D2E54}" type="slidenum">
              <a:rPr lang="en-US" smtClean="0"/>
              <a:t>‹#›</a:t>
            </a:fld>
            <a:endParaRPr lang="en-US"/>
          </a:p>
        </p:txBody>
      </p:sp>
      <p:sp>
        <p:nvSpPr>
          <p:cNvPr id="8" name="TextBox 7">
            <a:extLst>
              <a:ext uri="{FF2B5EF4-FFF2-40B4-BE49-F238E27FC236}">
                <a16:creationId xmlns:a16="http://schemas.microsoft.com/office/drawing/2014/main" id="{3D09B860-F767-CF44-CE1F-64E3F076B1FC}"/>
              </a:ext>
            </a:extLst>
          </p:cNvPr>
          <p:cNvSpPr txBox="1"/>
          <p:nvPr userDrawn="1">
            <p:extLst>
              <p:ext uri="{1162E1C5-73C7-4A58-AE30-91384D911F3F}">
                <p184:classification xmlns:p184="http://schemas.microsoft.com/office/powerpoint/2018/4/main" val="ftr"/>
              </p:ext>
            </p:extLst>
          </p:nvPr>
        </p:nvSpPr>
        <p:spPr>
          <a:xfrm>
            <a:off x="5678488" y="6672580"/>
            <a:ext cx="855662" cy="121920"/>
          </a:xfrm>
          <a:prstGeom prst="rect">
            <a:avLst/>
          </a:prstGeom>
        </p:spPr>
        <p:txBody>
          <a:bodyPr horzOverflow="overflow" lIns="0" tIns="0" rIns="0" bIns="0">
            <a:spAutoFit/>
          </a:bodyPr>
          <a:lstStyle/>
          <a:p>
            <a:pPr algn="l"/>
            <a:r>
              <a:rPr lang="en-US" sz="800">
                <a:solidFill>
                  <a:srgbClr val="000000">
                    <a:alpha val="50000"/>
                  </a:srgbClr>
                </a:solidFill>
                <a:latin typeface="Aptos" panose="020B0004020202020204" pitchFamily="34" charset="0"/>
              </a:rPr>
              <a:t>General - RPS Data</a:t>
            </a:r>
          </a:p>
        </p:txBody>
      </p:sp>
    </p:spTree>
    <p:extLst>
      <p:ext uri="{BB962C8B-B14F-4D97-AF65-F5344CB8AC3E}">
        <p14:creationId xmlns:p14="http://schemas.microsoft.com/office/powerpoint/2010/main" val="3411653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87CC"/>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2"/>
          <a:srcRect l="1" r="-387" b="18588"/>
          <a:stretch/>
        </p:blipFill>
        <p:spPr>
          <a:xfrm>
            <a:off x="366227" y="237669"/>
            <a:ext cx="1212311" cy="788699"/>
          </a:xfrm>
          <a:prstGeom prst="rect">
            <a:avLst/>
          </a:prstGeom>
        </p:spPr>
      </p:pic>
      <p:sp>
        <p:nvSpPr>
          <p:cNvPr id="6" name="TextBox 6"/>
          <p:cNvSpPr txBox="1"/>
          <p:nvPr/>
        </p:nvSpPr>
        <p:spPr>
          <a:xfrm>
            <a:off x="366227" y="1503753"/>
            <a:ext cx="11555519" cy="998863"/>
          </a:xfrm>
          <a:prstGeom prst="rect">
            <a:avLst/>
          </a:prstGeom>
        </p:spPr>
        <p:txBody>
          <a:bodyPr wrap="square" lIns="0" tIns="0" rIns="0" bIns="0" rtlCol="0" anchor="t">
            <a:spAutoFit/>
          </a:bodyPr>
          <a:lstStyle/>
          <a:p>
            <a:pPr>
              <a:lnSpc>
                <a:spcPts val="9425"/>
              </a:lnSpc>
              <a:spcBef>
                <a:spcPct val="0"/>
              </a:spcBef>
            </a:pPr>
            <a:r>
              <a:rPr lang="en-US" sz="2800" dirty="0">
                <a:solidFill>
                  <a:srgbClr val="FFFFFF"/>
                </a:solidFill>
                <a:latin typeface="Calibri" panose="020F0502020204030204" pitchFamily="34" charset="0"/>
                <a:ea typeface="Calibri" panose="020F0502020204030204" pitchFamily="34" charset="0"/>
                <a:cs typeface="Calibri" panose="020F0502020204030204" pitchFamily="34" charset="0"/>
              </a:rPr>
              <a:t>WIPRO NGA Program – 25SUB4530_CP_JAVA</a:t>
            </a:r>
          </a:p>
        </p:txBody>
      </p:sp>
      <p:sp>
        <p:nvSpPr>
          <p:cNvPr id="7" name="TextBox 7"/>
          <p:cNvSpPr txBox="1"/>
          <p:nvPr/>
        </p:nvSpPr>
        <p:spPr>
          <a:xfrm>
            <a:off x="366227" y="3275236"/>
            <a:ext cx="6780319" cy="574966"/>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Capstone Project Presentation – 9</a:t>
            </a:r>
            <a:r>
              <a:rPr lang="en-US" sz="2400" baseline="30000" dirty="0">
                <a:solidFill>
                  <a:srgbClr val="FFFFFF"/>
                </a:solidFill>
                <a:latin typeface="HK Grotesk" pitchFamily="2" charset="77"/>
              </a:rPr>
              <a:t>th</a:t>
            </a:r>
            <a:r>
              <a:rPr lang="en-US" sz="2400" dirty="0">
                <a:solidFill>
                  <a:srgbClr val="FFFFFF"/>
                </a:solidFill>
                <a:latin typeface="HK Grotesk" pitchFamily="2" charset="77"/>
              </a:rPr>
              <a:t> Feb &amp; 10</a:t>
            </a:r>
            <a:r>
              <a:rPr lang="en-US" sz="2400" baseline="30000" dirty="0">
                <a:solidFill>
                  <a:srgbClr val="FFFFFF"/>
                </a:solidFill>
                <a:latin typeface="HK Grotesk" pitchFamily="2" charset="77"/>
              </a:rPr>
              <a:t>th</a:t>
            </a:r>
            <a:r>
              <a:rPr lang="en-US" sz="2400" dirty="0">
                <a:solidFill>
                  <a:srgbClr val="FFFFFF"/>
                </a:solidFill>
                <a:latin typeface="HK Grotesk" pitchFamily="2" charset="77"/>
              </a:rPr>
              <a:t> Feb   2026</a:t>
            </a:r>
          </a:p>
        </p:txBody>
      </p:sp>
      <p:sp>
        <p:nvSpPr>
          <p:cNvPr id="8" name="TextBox 8"/>
          <p:cNvSpPr txBox="1"/>
          <p:nvPr/>
        </p:nvSpPr>
        <p:spPr>
          <a:xfrm>
            <a:off x="366226" y="6140450"/>
            <a:ext cx="4172935" cy="221664"/>
          </a:xfrm>
          <a:prstGeom prst="rect">
            <a:avLst/>
          </a:prstGeom>
        </p:spPr>
        <p:txBody>
          <a:bodyPr lIns="0" tIns="0" rIns="0" bIns="0" rtlCol="0" anchor="t">
            <a:spAutoFit/>
          </a:bodyPr>
          <a:lstStyle/>
          <a:p>
            <a:pPr algn="just">
              <a:lnSpc>
                <a:spcPts val="1867"/>
              </a:lnSpc>
              <a:spcBef>
                <a:spcPct val="0"/>
              </a:spcBef>
            </a:pPr>
            <a:r>
              <a:rPr lang="en-US" sz="1333" spc="133" dirty="0">
                <a:solidFill>
                  <a:srgbClr val="FFFFFF"/>
                </a:solidFill>
                <a:latin typeface="HK Grotesk Light Bold"/>
              </a:rPr>
              <a:t>www.rpsconsulting.in</a:t>
            </a:r>
          </a:p>
        </p:txBody>
      </p:sp>
      <p:sp>
        <p:nvSpPr>
          <p:cNvPr id="2" name="TextBox 7">
            <a:extLst>
              <a:ext uri="{FF2B5EF4-FFF2-40B4-BE49-F238E27FC236}">
                <a16:creationId xmlns:a16="http://schemas.microsoft.com/office/drawing/2014/main" id="{ED66556B-B256-8D8D-E60E-0C5895B5FFA5}"/>
              </a:ext>
            </a:extLst>
          </p:cNvPr>
          <p:cNvSpPr txBox="1"/>
          <p:nvPr/>
        </p:nvSpPr>
        <p:spPr>
          <a:xfrm>
            <a:off x="366226" y="5061410"/>
            <a:ext cx="6780319" cy="574966"/>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Presented by – Devara Vasmitha</a:t>
            </a:r>
          </a:p>
          <a:p>
            <a:pPr algn="just">
              <a:lnSpc>
                <a:spcPts val="2239"/>
              </a:lnSpc>
              <a:spcBef>
                <a:spcPct val="0"/>
              </a:spcBef>
            </a:pPr>
            <a:r>
              <a:rPr lang="en-US" sz="2400" dirty="0">
                <a:solidFill>
                  <a:srgbClr val="FFFFFF"/>
                </a:solidFill>
                <a:latin typeface="HK Grotesk" pitchFamily="2" charset="77"/>
              </a:rPr>
              <a:t>                            Dole Madhu Sri</a:t>
            </a:r>
          </a:p>
        </p:txBody>
      </p:sp>
      <p:sp>
        <p:nvSpPr>
          <p:cNvPr id="3" name="TextBox 7">
            <a:extLst>
              <a:ext uri="{FF2B5EF4-FFF2-40B4-BE49-F238E27FC236}">
                <a16:creationId xmlns:a16="http://schemas.microsoft.com/office/drawing/2014/main" id="{21F87AA7-2FEF-9248-CC8B-6951622F8F14}"/>
              </a:ext>
            </a:extLst>
          </p:cNvPr>
          <p:cNvSpPr txBox="1"/>
          <p:nvPr/>
        </p:nvSpPr>
        <p:spPr>
          <a:xfrm>
            <a:off x="366227" y="4136906"/>
            <a:ext cx="6780319" cy="292837"/>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Project Title – Task/To-Do Management Application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4B452-8932-2445-9144-BC337AF49848}"/>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30ECA3F2-75AD-2207-1F29-EBC258AB6853}"/>
              </a:ext>
            </a:extLst>
          </p:cNvPr>
          <p:cNvSpPr/>
          <p:nvPr/>
        </p:nvSpPr>
        <p:spPr>
          <a:xfrm>
            <a:off x="754339" y="468149"/>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Backend Implementation</a:t>
            </a:r>
          </a:p>
        </p:txBody>
      </p:sp>
      <p:pic>
        <p:nvPicPr>
          <p:cNvPr id="2" name="Picture 1" descr="Logo&#10;&#10;Description automatically generated">
            <a:extLst>
              <a:ext uri="{FF2B5EF4-FFF2-40B4-BE49-F238E27FC236}">
                <a16:creationId xmlns:a16="http://schemas.microsoft.com/office/drawing/2014/main" id="{842C4C0C-A266-B06B-8A16-E1829CE2A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585D5171-F146-F699-2CDF-E4833C4429F0}"/>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59841DE-95CD-9C53-CB3D-71665376B2FB}"/>
              </a:ext>
            </a:extLst>
          </p:cNvPr>
          <p:cNvSpPr>
            <a:spLocks noGrp="1"/>
          </p:cNvSpPr>
          <p:nvPr>
            <p:ph type="sldNum" sz="quarter" idx="12"/>
          </p:nvPr>
        </p:nvSpPr>
        <p:spPr/>
        <p:txBody>
          <a:bodyPr/>
          <a:lstStyle/>
          <a:p>
            <a:fld id="{C8F35010-364B-470B-BB6C-DCBBE63D2E54}" type="slidenum">
              <a:rPr lang="en-US" smtClean="0">
                <a:solidFill>
                  <a:schemeClr val="tx1"/>
                </a:solidFill>
              </a:rPr>
              <a:t>10</a:t>
            </a:fld>
            <a:endParaRPr lang="en-US" dirty="0">
              <a:solidFill>
                <a:schemeClr val="tx1"/>
              </a:solidFill>
            </a:endParaRPr>
          </a:p>
        </p:txBody>
      </p:sp>
      <p:pic>
        <p:nvPicPr>
          <p:cNvPr id="5" name="Picture 4">
            <a:extLst>
              <a:ext uri="{FF2B5EF4-FFF2-40B4-BE49-F238E27FC236}">
                <a16:creationId xmlns:a16="http://schemas.microsoft.com/office/drawing/2014/main" id="{917DBC6B-8F9C-1A66-9F65-A37476D1B0D7}"/>
              </a:ext>
            </a:extLst>
          </p:cNvPr>
          <p:cNvPicPr>
            <a:picLocks noChangeAspect="1"/>
          </p:cNvPicPr>
          <p:nvPr/>
        </p:nvPicPr>
        <p:blipFill>
          <a:blip r:embed="rId3"/>
          <a:stretch>
            <a:fillRect/>
          </a:stretch>
        </p:blipFill>
        <p:spPr>
          <a:xfrm>
            <a:off x="1382593" y="1450290"/>
            <a:ext cx="8339638" cy="4441462"/>
          </a:xfrm>
          <a:prstGeom prst="rect">
            <a:avLst/>
          </a:prstGeom>
        </p:spPr>
      </p:pic>
    </p:spTree>
    <p:extLst>
      <p:ext uri="{BB962C8B-B14F-4D97-AF65-F5344CB8AC3E}">
        <p14:creationId xmlns:p14="http://schemas.microsoft.com/office/powerpoint/2010/main" val="408685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054B5-1E2D-6582-BEAB-2CA10B270BC7}"/>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B72E9B93-E7E1-A52F-CDA5-164A7BBA73AF}"/>
              </a:ext>
            </a:extLst>
          </p:cNvPr>
          <p:cNvSpPr/>
          <p:nvPr/>
        </p:nvSpPr>
        <p:spPr>
          <a:xfrm>
            <a:off x="754339" y="468149"/>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Backend Implementation</a:t>
            </a:r>
          </a:p>
        </p:txBody>
      </p:sp>
      <p:pic>
        <p:nvPicPr>
          <p:cNvPr id="2" name="Picture 1" descr="Logo&#10;&#10;Description automatically generated">
            <a:extLst>
              <a:ext uri="{FF2B5EF4-FFF2-40B4-BE49-F238E27FC236}">
                <a16:creationId xmlns:a16="http://schemas.microsoft.com/office/drawing/2014/main" id="{AB630603-C9CB-386D-8B0C-0866AC608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D2DB2A2E-C9F8-13AF-C470-4217E127A256}"/>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0CC8CC76-4B6B-494D-A3C6-9B9EC8431540}"/>
              </a:ext>
            </a:extLst>
          </p:cNvPr>
          <p:cNvSpPr>
            <a:spLocks noGrp="1"/>
          </p:cNvSpPr>
          <p:nvPr>
            <p:ph type="sldNum" sz="quarter" idx="12"/>
          </p:nvPr>
        </p:nvSpPr>
        <p:spPr/>
        <p:txBody>
          <a:bodyPr/>
          <a:lstStyle/>
          <a:p>
            <a:fld id="{C8F35010-364B-470B-BB6C-DCBBE63D2E54}" type="slidenum">
              <a:rPr lang="en-US" smtClean="0">
                <a:solidFill>
                  <a:schemeClr val="tx1"/>
                </a:solidFill>
              </a:rPr>
              <a:t>11</a:t>
            </a:fld>
            <a:endParaRPr lang="en-US" dirty="0">
              <a:solidFill>
                <a:schemeClr val="tx1"/>
              </a:solidFill>
            </a:endParaRPr>
          </a:p>
        </p:txBody>
      </p:sp>
      <p:sp>
        <p:nvSpPr>
          <p:cNvPr id="4" name="TextBox 3">
            <a:extLst>
              <a:ext uri="{FF2B5EF4-FFF2-40B4-BE49-F238E27FC236}">
                <a16:creationId xmlns:a16="http://schemas.microsoft.com/office/drawing/2014/main" id="{8D9E6188-CC18-B404-58AB-7142693EEBF8}"/>
              </a:ext>
            </a:extLst>
          </p:cNvPr>
          <p:cNvSpPr txBox="1"/>
          <p:nvPr/>
        </p:nvSpPr>
        <p:spPr>
          <a:xfrm>
            <a:off x="226243" y="1306448"/>
            <a:ext cx="7079530" cy="31085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buFont typeface="Arial" panose="020B0604020202020204" pitchFamily="34" charset="0"/>
              <a:buChar char="•"/>
            </a:pPr>
            <a:r>
              <a:rPr lang="en-IN" sz="2800" dirty="0"/>
              <a:t>Developed using Spring Boot</a:t>
            </a:r>
          </a:p>
          <a:p>
            <a:pPr marL="457200" lvl="0" indent="-457200">
              <a:buFont typeface="Arial" panose="020B0604020202020204" pitchFamily="34" charset="0"/>
              <a:buChar char="•"/>
            </a:pPr>
            <a:r>
              <a:rPr lang="en-IN" sz="2800" dirty="0"/>
              <a:t>REST APIs created for all CRUD operations</a:t>
            </a:r>
          </a:p>
          <a:p>
            <a:pPr marL="457200" lvl="0" indent="-457200">
              <a:buFont typeface="Arial" panose="020B0604020202020204" pitchFamily="34" charset="0"/>
              <a:buChar char="•"/>
            </a:pPr>
            <a:r>
              <a:rPr lang="en-IN" sz="2800" dirty="0"/>
              <a:t>Controllers handle HTTP requests</a:t>
            </a:r>
          </a:p>
          <a:p>
            <a:pPr marL="457200" lvl="0" indent="-457200">
              <a:buFont typeface="Arial" panose="020B0604020202020204" pitchFamily="34" charset="0"/>
              <a:buChar char="•"/>
            </a:pPr>
            <a:r>
              <a:rPr lang="en-IN" sz="2800" dirty="0"/>
              <a:t>Services contain business logic</a:t>
            </a:r>
          </a:p>
          <a:p>
            <a:pPr marL="457200" lvl="0" indent="-457200">
              <a:buFont typeface="Arial" panose="020B0604020202020204" pitchFamily="34" charset="0"/>
              <a:buChar char="•"/>
            </a:pPr>
            <a:r>
              <a:rPr lang="en-IN" sz="2800" dirty="0"/>
              <a:t>Repositories interact with database</a:t>
            </a:r>
          </a:p>
          <a:p>
            <a:pPr marL="457200" lvl="0" indent="-457200">
              <a:buFont typeface="Arial" panose="020B0604020202020204" pitchFamily="34" charset="0"/>
              <a:buChar char="•"/>
            </a:pPr>
            <a:r>
              <a:rPr lang="en-IN" sz="2800" dirty="0"/>
              <a:t>Uses Spring Data JPA for persistence</a:t>
            </a:r>
          </a:p>
        </p:txBody>
      </p:sp>
      <p:pic>
        <p:nvPicPr>
          <p:cNvPr id="7" name="Picture 6">
            <a:extLst>
              <a:ext uri="{FF2B5EF4-FFF2-40B4-BE49-F238E27FC236}">
                <a16:creationId xmlns:a16="http://schemas.microsoft.com/office/drawing/2014/main" id="{438E9ABB-C3C1-CAE6-6DDB-A520870C83F0}"/>
              </a:ext>
            </a:extLst>
          </p:cNvPr>
          <p:cNvPicPr>
            <a:picLocks noChangeAspect="1"/>
          </p:cNvPicPr>
          <p:nvPr/>
        </p:nvPicPr>
        <p:blipFill>
          <a:blip r:embed="rId3"/>
          <a:stretch>
            <a:fillRect/>
          </a:stretch>
        </p:blipFill>
        <p:spPr>
          <a:xfrm>
            <a:off x="6845627" y="1306448"/>
            <a:ext cx="4702208" cy="3727211"/>
          </a:xfrm>
          <a:prstGeom prst="rect">
            <a:avLst/>
          </a:prstGeom>
        </p:spPr>
      </p:pic>
    </p:spTree>
    <p:extLst>
      <p:ext uri="{BB962C8B-B14F-4D97-AF65-F5344CB8AC3E}">
        <p14:creationId xmlns:p14="http://schemas.microsoft.com/office/powerpoint/2010/main" val="3738631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274EA-ACFB-5388-3D1D-1181EB23BCD1}"/>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20A154E0-0E68-1CB4-72D3-410E379B7C17}"/>
              </a:ext>
            </a:extLst>
          </p:cNvPr>
          <p:cNvSpPr/>
          <p:nvPr/>
        </p:nvSpPr>
        <p:spPr>
          <a:xfrm>
            <a:off x="834549" y="516275"/>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Global Exception </a:t>
            </a:r>
          </a:p>
        </p:txBody>
      </p:sp>
      <p:pic>
        <p:nvPicPr>
          <p:cNvPr id="2" name="Picture 1" descr="Logo&#10;&#10;Description automatically generated">
            <a:extLst>
              <a:ext uri="{FF2B5EF4-FFF2-40B4-BE49-F238E27FC236}">
                <a16:creationId xmlns:a16="http://schemas.microsoft.com/office/drawing/2014/main" id="{F622AFED-BECD-1ECE-8E43-5C286E8E0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BCA28780-8288-B4F3-4D4D-330CD9ACC044}"/>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AB72A8EA-B1A6-E89C-D720-FCB1EEAD6522}"/>
              </a:ext>
            </a:extLst>
          </p:cNvPr>
          <p:cNvSpPr>
            <a:spLocks noGrp="1"/>
          </p:cNvSpPr>
          <p:nvPr>
            <p:ph type="sldNum" sz="quarter" idx="12"/>
          </p:nvPr>
        </p:nvSpPr>
        <p:spPr/>
        <p:txBody>
          <a:bodyPr/>
          <a:lstStyle/>
          <a:p>
            <a:fld id="{C8F35010-364B-470B-BB6C-DCBBE63D2E54}" type="slidenum">
              <a:rPr lang="en-US" smtClean="0">
                <a:solidFill>
                  <a:schemeClr val="tx1"/>
                </a:solidFill>
              </a:rPr>
              <a:t>12</a:t>
            </a:fld>
            <a:endParaRPr lang="en-US" dirty="0">
              <a:solidFill>
                <a:schemeClr val="tx1"/>
              </a:solidFill>
            </a:endParaRPr>
          </a:p>
        </p:txBody>
      </p:sp>
      <p:sp>
        <p:nvSpPr>
          <p:cNvPr id="4" name="TextBox 3">
            <a:extLst>
              <a:ext uri="{FF2B5EF4-FFF2-40B4-BE49-F238E27FC236}">
                <a16:creationId xmlns:a16="http://schemas.microsoft.com/office/drawing/2014/main" id="{ADC2F2FE-E86D-3EB9-82CA-E75D2A3BC1F9}"/>
              </a:ext>
            </a:extLst>
          </p:cNvPr>
          <p:cNvSpPr txBox="1"/>
          <p:nvPr/>
        </p:nvSpPr>
        <p:spPr>
          <a:xfrm>
            <a:off x="348792" y="1370616"/>
            <a:ext cx="6259403" cy="48320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buFont typeface="Arial" panose="020B0604020202020204" pitchFamily="34" charset="0"/>
              <a:buChar char="•"/>
            </a:pPr>
            <a:r>
              <a:rPr lang="en-IN" sz="2800" dirty="0"/>
              <a:t>Implemented global exception handling using @ControllerAdvice in spring boot</a:t>
            </a:r>
          </a:p>
          <a:p>
            <a:pPr marL="457200" lvl="0" indent="-457200">
              <a:buFont typeface="Arial" panose="020B0604020202020204" pitchFamily="34" charset="0"/>
              <a:buChar char="•"/>
            </a:pPr>
            <a:r>
              <a:rPr lang="en-IN" sz="2800" dirty="0"/>
              <a:t>Handles runtime exceptions across all REST APIs in the Task Management Application. </a:t>
            </a:r>
          </a:p>
          <a:p>
            <a:pPr marL="457200" lvl="0" indent="-457200">
              <a:buFont typeface="Arial" panose="020B0604020202020204" pitchFamily="34" charset="0"/>
              <a:buChar char="•"/>
            </a:pPr>
            <a:r>
              <a:rPr lang="en-IN" sz="2800" dirty="0"/>
              <a:t>Provides meaningful error messages</a:t>
            </a:r>
          </a:p>
          <a:p>
            <a:pPr marL="457200" lvl="0" indent="-457200">
              <a:buFont typeface="Arial" panose="020B0604020202020204" pitchFamily="34" charset="0"/>
              <a:buChar char="•"/>
            </a:pPr>
            <a:r>
              <a:rPr lang="en-IN" sz="2800" dirty="0"/>
              <a:t>Prevents application crash</a:t>
            </a:r>
          </a:p>
          <a:p>
            <a:pPr marL="457200" lvl="0" indent="-457200">
              <a:buFont typeface="Arial" panose="020B0604020202020204" pitchFamily="34" charset="0"/>
              <a:buChar char="•"/>
            </a:pPr>
            <a:r>
              <a:rPr lang="en-IN" sz="2800" dirty="0"/>
              <a:t>Improves backend reliability ,debugging and overall maintainability</a:t>
            </a:r>
          </a:p>
        </p:txBody>
      </p:sp>
      <p:pic>
        <p:nvPicPr>
          <p:cNvPr id="5" name="Picture 4">
            <a:extLst>
              <a:ext uri="{FF2B5EF4-FFF2-40B4-BE49-F238E27FC236}">
                <a16:creationId xmlns:a16="http://schemas.microsoft.com/office/drawing/2014/main" id="{B7F3D0F9-EAC9-B8C6-84CE-A8FAE3F03E8E}"/>
              </a:ext>
            </a:extLst>
          </p:cNvPr>
          <p:cNvPicPr>
            <a:picLocks noChangeAspect="1"/>
          </p:cNvPicPr>
          <p:nvPr/>
        </p:nvPicPr>
        <p:blipFill>
          <a:blip r:embed="rId3"/>
          <a:stretch>
            <a:fillRect/>
          </a:stretch>
        </p:blipFill>
        <p:spPr>
          <a:xfrm>
            <a:off x="5931261" y="612083"/>
            <a:ext cx="5911947" cy="5487384"/>
          </a:xfrm>
          <a:prstGeom prst="rect">
            <a:avLst/>
          </a:prstGeom>
        </p:spPr>
      </p:pic>
    </p:spTree>
    <p:extLst>
      <p:ext uri="{BB962C8B-B14F-4D97-AF65-F5344CB8AC3E}">
        <p14:creationId xmlns:p14="http://schemas.microsoft.com/office/powerpoint/2010/main" val="75318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4C36D-30D0-3664-D888-4B0789750D19}"/>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4FBCDB67-86B2-6BBD-874B-796035284A02}"/>
              </a:ext>
            </a:extLst>
          </p:cNvPr>
          <p:cNvSpPr/>
          <p:nvPr/>
        </p:nvSpPr>
        <p:spPr>
          <a:xfrm>
            <a:off x="609959" y="420022"/>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Database Design</a:t>
            </a:r>
          </a:p>
        </p:txBody>
      </p:sp>
      <p:pic>
        <p:nvPicPr>
          <p:cNvPr id="2" name="Picture 1" descr="Logo&#10;&#10;Description automatically generated">
            <a:extLst>
              <a:ext uri="{FF2B5EF4-FFF2-40B4-BE49-F238E27FC236}">
                <a16:creationId xmlns:a16="http://schemas.microsoft.com/office/drawing/2014/main" id="{9A5122B7-C558-CFE2-3991-AE8FDD0C7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7A1DF8F9-1168-5CDA-5EF8-0B4D3FE1D479}"/>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339C9ACC-4CF1-25A8-DEBA-70002C7D9237}"/>
              </a:ext>
            </a:extLst>
          </p:cNvPr>
          <p:cNvSpPr>
            <a:spLocks noGrp="1"/>
          </p:cNvSpPr>
          <p:nvPr>
            <p:ph type="sldNum" sz="quarter" idx="12"/>
          </p:nvPr>
        </p:nvSpPr>
        <p:spPr/>
        <p:txBody>
          <a:bodyPr/>
          <a:lstStyle/>
          <a:p>
            <a:fld id="{C8F35010-364B-470B-BB6C-DCBBE63D2E54}" type="slidenum">
              <a:rPr lang="en-US" smtClean="0">
                <a:solidFill>
                  <a:schemeClr val="tx1"/>
                </a:solidFill>
              </a:rPr>
              <a:t>13</a:t>
            </a:fld>
            <a:endParaRPr lang="en-US" dirty="0">
              <a:solidFill>
                <a:schemeClr val="tx1"/>
              </a:solidFill>
            </a:endParaRPr>
          </a:p>
        </p:txBody>
      </p:sp>
      <p:sp>
        <p:nvSpPr>
          <p:cNvPr id="4" name="TextBox 3">
            <a:extLst>
              <a:ext uri="{FF2B5EF4-FFF2-40B4-BE49-F238E27FC236}">
                <a16:creationId xmlns:a16="http://schemas.microsoft.com/office/drawing/2014/main" id="{030F0219-DB56-32DF-7F6A-36EEE8728808}"/>
              </a:ext>
            </a:extLst>
          </p:cNvPr>
          <p:cNvSpPr txBox="1"/>
          <p:nvPr/>
        </p:nvSpPr>
        <p:spPr>
          <a:xfrm>
            <a:off x="674127" y="1178111"/>
            <a:ext cx="5396735"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t>Tables Used:</a:t>
            </a:r>
            <a:endParaRPr lang="en-IN" sz="2400" dirty="0"/>
          </a:p>
          <a:p>
            <a:pPr lvl="0"/>
            <a:r>
              <a:rPr lang="en-IN" sz="2400" dirty="0"/>
              <a:t>User</a:t>
            </a:r>
          </a:p>
          <a:p>
            <a:pPr marL="285750" lvl="0" indent="-285750">
              <a:buFont typeface="Arial" panose="020B0604020202020204" pitchFamily="34" charset="0"/>
              <a:buChar char="•"/>
            </a:pPr>
            <a:r>
              <a:rPr lang="en-IN" sz="2400" dirty="0"/>
              <a:t>Task</a:t>
            </a:r>
          </a:p>
          <a:p>
            <a:pPr marL="285750" lvl="0" indent="-285750">
              <a:buFont typeface="Arial" panose="020B0604020202020204" pitchFamily="34" charset="0"/>
              <a:buChar char="•"/>
            </a:pPr>
            <a:r>
              <a:rPr lang="en-IN" sz="2400" dirty="0" err="1"/>
              <a:t>Task_Assigned_To</a:t>
            </a:r>
            <a:endParaRPr lang="en-IN" sz="2400" dirty="0"/>
          </a:p>
          <a:p>
            <a:r>
              <a:rPr lang="en-IN" sz="2400" b="1" dirty="0"/>
              <a:t>Features:</a:t>
            </a:r>
            <a:endParaRPr lang="en-IN" sz="2400" dirty="0"/>
          </a:p>
          <a:p>
            <a:pPr marL="285750" lvl="0" indent="-285750">
              <a:buFont typeface="Arial" panose="020B0604020202020204" pitchFamily="34" charset="0"/>
              <a:buChar char="•"/>
            </a:pPr>
            <a:r>
              <a:rPr lang="en-IN" sz="2400" dirty="0"/>
              <a:t>One-to-many relationship (User → Tasks)</a:t>
            </a:r>
          </a:p>
          <a:p>
            <a:pPr marL="285750" lvl="0" indent="-285750">
              <a:buFont typeface="Arial" panose="020B0604020202020204" pitchFamily="34" charset="0"/>
              <a:buChar char="•"/>
            </a:pPr>
            <a:r>
              <a:rPr lang="en-IN" sz="2400" dirty="0"/>
              <a:t>Supports task assignment using </a:t>
            </a:r>
            <a:r>
              <a:rPr lang="en-IN" sz="2400" dirty="0" err="1"/>
              <a:t>Task_Assigned_To</a:t>
            </a:r>
            <a:r>
              <a:rPr lang="en-IN" sz="2400" dirty="0"/>
              <a:t> mapping table </a:t>
            </a:r>
          </a:p>
          <a:p>
            <a:pPr marL="285750" lvl="0" indent="-285750">
              <a:buFont typeface="Arial" panose="020B0604020202020204" pitchFamily="34" charset="0"/>
              <a:buChar char="•"/>
            </a:pPr>
            <a:r>
              <a:rPr lang="en-IN" sz="2400" dirty="0"/>
              <a:t>Stores task title, description, due date, and status</a:t>
            </a:r>
          </a:p>
          <a:p>
            <a:pPr marL="285750" indent="-285750">
              <a:buFont typeface="Arial" panose="020B0604020202020204" pitchFamily="34" charset="0"/>
              <a:buChar char="•"/>
            </a:pPr>
            <a:r>
              <a:rPr lang="en-IN" sz="2400" dirty="0"/>
              <a:t>Uses MySQL for persistent and relational storage</a:t>
            </a:r>
            <a:endParaRPr lang="en-US" sz="2400" dirty="0">
              <a:solidFill>
                <a:srgbClr val="0187CC"/>
              </a:solidFill>
              <a:latin typeface="HK Grotesk"/>
            </a:endParaRPr>
          </a:p>
        </p:txBody>
      </p:sp>
      <p:pic>
        <p:nvPicPr>
          <p:cNvPr id="8" name="Picture 7">
            <a:extLst>
              <a:ext uri="{FF2B5EF4-FFF2-40B4-BE49-F238E27FC236}">
                <a16:creationId xmlns:a16="http://schemas.microsoft.com/office/drawing/2014/main" id="{F1F288AD-3DC9-F261-22A8-FEBB01D93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606" y="0"/>
            <a:ext cx="5976594" cy="6858000"/>
          </a:xfrm>
          <a:prstGeom prst="rect">
            <a:avLst/>
          </a:prstGeom>
        </p:spPr>
      </p:pic>
    </p:spTree>
    <p:extLst>
      <p:ext uri="{BB962C8B-B14F-4D97-AF65-F5344CB8AC3E}">
        <p14:creationId xmlns:p14="http://schemas.microsoft.com/office/powerpoint/2010/main" val="214063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7C61-321E-0891-D211-A37794DEEDCF}"/>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0F3D544-8FE8-FF1A-E06E-E897B6544E92}"/>
              </a:ext>
            </a:extLst>
          </p:cNvPr>
          <p:cNvSpPr/>
          <p:nvPr/>
        </p:nvSpPr>
        <p:spPr>
          <a:xfrm>
            <a:off x="642043" y="452106"/>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REST API </a:t>
            </a:r>
            <a:r>
              <a:rPr lang="en-US" sz="3600" b="1" dirty="0" err="1">
                <a:solidFill>
                  <a:srgbClr val="0187CC"/>
                </a:solidFill>
                <a:latin typeface="HK Grotesk Bold"/>
              </a:rPr>
              <a:t>EndPoints</a:t>
            </a:r>
            <a:endParaRPr lang="en-US" sz="36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F934FF15-9E72-CA7B-9079-E5F03F7E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D010E99D-281F-37A2-8060-A7CF5E4A437A}"/>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F23DB110-DEE0-617E-1A39-15D745E5A6F0}"/>
              </a:ext>
            </a:extLst>
          </p:cNvPr>
          <p:cNvSpPr>
            <a:spLocks noGrp="1"/>
          </p:cNvSpPr>
          <p:nvPr>
            <p:ph type="sldNum" sz="quarter" idx="12"/>
          </p:nvPr>
        </p:nvSpPr>
        <p:spPr/>
        <p:txBody>
          <a:bodyPr/>
          <a:lstStyle/>
          <a:p>
            <a:fld id="{C8F35010-364B-470B-BB6C-DCBBE63D2E54}" type="slidenum">
              <a:rPr lang="en-US" smtClean="0">
                <a:solidFill>
                  <a:schemeClr val="tx1"/>
                </a:solidFill>
              </a:rPr>
              <a:t>14</a:t>
            </a:fld>
            <a:endParaRPr lang="en-US" dirty="0">
              <a:solidFill>
                <a:schemeClr val="tx1"/>
              </a:solidFill>
            </a:endParaRPr>
          </a:p>
        </p:txBody>
      </p:sp>
      <p:sp>
        <p:nvSpPr>
          <p:cNvPr id="4" name="TextBox 3">
            <a:extLst>
              <a:ext uri="{FF2B5EF4-FFF2-40B4-BE49-F238E27FC236}">
                <a16:creationId xmlns:a16="http://schemas.microsoft.com/office/drawing/2014/main" id="{1D7E028E-3E0C-8C9B-5972-63538DF8C22C}"/>
              </a:ext>
            </a:extLst>
          </p:cNvPr>
          <p:cNvSpPr txBox="1"/>
          <p:nvPr/>
        </p:nvSpPr>
        <p:spPr>
          <a:xfrm>
            <a:off x="754337" y="1354574"/>
            <a:ext cx="420267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buFont typeface="Arial" panose="020B0604020202020204" pitchFamily="34" charset="0"/>
              <a:buChar char="•"/>
            </a:pPr>
            <a:r>
              <a:rPr lang="en-IN" b="1" dirty="0">
                <a:latin typeface="HK Grotesk Bold"/>
              </a:rPr>
              <a:t>POST /</a:t>
            </a:r>
            <a:r>
              <a:rPr lang="en-IN" b="1" dirty="0" err="1">
                <a:latin typeface="HK Grotesk Bold"/>
              </a:rPr>
              <a:t>api</a:t>
            </a:r>
            <a:r>
              <a:rPr lang="en-IN" b="1" dirty="0">
                <a:latin typeface="HK Grotesk Bold"/>
              </a:rPr>
              <a:t>/auth/login – User login</a:t>
            </a:r>
          </a:p>
        </p:txBody>
      </p:sp>
      <p:pic>
        <p:nvPicPr>
          <p:cNvPr id="5" name="Picture 4">
            <a:extLst>
              <a:ext uri="{FF2B5EF4-FFF2-40B4-BE49-F238E27FC236}">
                <a16:creationId xmlns:a16="http://schemas.microsoft.com/office/drawing/2014/main" id="{EFD35D60-B9A4-3690-A010-87C3A78EB7DD}"/>
              </a:ext>
            </a:extLst>
          </p:cNvPr>
          <p:cNvPicPr>
            <a:picLocks noChangeAspect="1"/>
          </p:cNvPicPr>
          <p:nvPr/>
        </p:nvPicPr>
        <p:blipFill>
          <a:blip r:embed="rId3"/>
          <a:stretch>
            <a:fillRect/>
          </a:stretch>
        </p:blipFill>
        <p:spPr>
          <a:xfrm>
            <a:off x="1611984" y="1782886"/>
            <a:ext cx="9741816" cy="4576713"/>
          </a:xfrm>
          <a:prstGeom prst="rect">
            <a:avLst/>
          </a:prstGeom>
        </p:spPr>
      </p:pic>
      <p:pic>
        <p:nvPicPr>
          <p:cNvPr id="7" name="Picture 6">
            <a:extLst>
              <a:ext uri="{FF2B5EF4-FFF2-40B4-BE49-F238E27FC236}">
                <a16:creationId xmlns:a16="http://schemas.microsoft.com/office/drawing/2014/main" id="{E1F71B55-6B2B-52B8-01B2-F8BF0037F72E}"/>
              </a:ext>
            </a:extLst>
          </p:cNvPr>
          <p:cNvPicPr>
            <a:picLocks noChangeAspect="1"/>
          </p:cNvPicPr>
          <p:nvPr/>
        </p:nvPicPr>
        <p:blipFill>
          <a:blip r:embed="rId4"/>
          <a:stretch>
            <a:fillRect/>
          </a:stretch>
        </p:blipFill>
        <p:spPr>
          <a:xfrm>
            <a:off x="-4492" y="2999679"/>
            <a:ext cx="1478250" cy="2143125"/>
          </a:xfrm>
          <a:prstGeom prst="rect">
            <a:avLst/>
          </a:prstGeom>
        </p:spPr>
      </p:pic>
    </p:spTree>
    <p:extLst>
      <p:ext uri="{BB962C8B-B14F-4D97-AF65-F5344CB8AC3E}">
        <p14:creationId xmlns:p14="http://schemas.microsoft.com/office/powerpoint/2010/main" val="2374412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3B4C4-F1C2-8811-2433-5ACA4D97A7E0}"/>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A3248D60-E8FC-D5C6-FF21-776207EC699B}"/>
              </a:ext>
            </a:extLst>
          </p:cNvPr>
          <p:cNvSpPr/>
          <p:nvPr/>
        </p:nvSpPr>
        <p:spPr>
          <a:xfrm>
            <a:off x="642043" y="452106"/>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REST API </a:t>
            </a:r>
            <a:r>
              <a:rPr lang="en-US" sz="3600" b="1" dirty="0" err="1">
                <a:solidFill>
                  <a:srgbClr val="0187CC"/>
                </a:solidFill>
                <a:latin typeface="HK Grotesk Bold"/>
              </a:rPr>
              <a:t>EndPoints</a:t>
            </a:r>
            <a:endParaRPr lang="en-US" sz="36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0D5C645A-D480-DB29-2713-2FCC68046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54CC1436-2117-3B0D-EE5E-E38421859BD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87B58C26-0FC4-607F-BF49-7C3E8A0896C4}"/>
              </a:ext>
            </a:extLst>
          </p:cNvPr>
          <p:cNvSpPr>
            <a:spLocks noGrp="1"/>
          </p:cNvSpPr>
          <p:nvPr>
            <p:ph type="sldNum" sz="quarter" idx="12"/>
          </p:nvPr>
        </p:nvSpPr>
        <p:spPr/>
        <p:txBody>
          <a:bodyPr/>
          <a:lstStyle/>
          <a:p>
            <a:fld id="{C8F35010-364B-470B-BB6C-DCBBE63D2E54}" type="slidenum">
              <a:rPr lang="en-US" smtClean="0">
                <a:solidFill>
                  <a:schemeClr val="tx1"/>
                </a:solidFill>
              </a:rPr>
              <a:t>15</a:t>
            </a:fld>
            <a:endParaRPr lang="en-US" dirty="0">
              <a:solidFill>
                <a:schemeClr val="tx1"/>
              </a:solidFill>
            </a:endParaRPr>
          </a:p>
        </p:txBody>
      </p:sp>
      <p:sp>
        <p:nvSpPr>
          <p:cNvPr id="4" name="TextBox 3">
            <a:extLst>
              <a:ext uri="{FF2B5EF4-FFF2-40B4-BE49-F238E27FC236}">
                <a16:creationId xmlns:a16="http://schemas.microsoft.com/office/drawing/2014/main" id="{DBF4BC7B-4F63-66A0-E5CF-4CC3ED7E50B1}"/>
              </a:ext>
            </a:extLst>
          </p:cNvPr>
          <p:cNvSpPr txBox="1"/>
          <p:nvPr/>
        </p:nvSpPr>
        <p:spPr>
          <a:xfrm>
            <a:off x="754337" y="1354574"/>
            <a:ext cx="614376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buFont typeface="Arial" panose="020B0604020202020204" pitchFamily="34" charset="0"/>
              <a:buChar char="•"/>
            </a:pPr>
            <a:r>
              <a:rPr lang="en-IN" b="1" dirty="0">
                <a:latin typeface="HK Grotesk Bold"/>
              </a:rPr>
              <a:t>GET /</a:t>
            </a:r>
            <a:r>
              <a:rPr lang="en-IN" b="1" dirty="0" err="1">
                <a:latin typeface="HK Grotesk Bold"/>
              </a:rPr>
              <a:t>api</a:t>
            </a:r>
            <a:r>
              <a:rPr lang="en-IN" b="1" dirty="0">
                <a:latin typeface="HK Grotesk Bold"/>
              </a:rPr>
              <a:t>/task/user – Fetch tasks</a:t>
            </a:r>
          </a:p>
        </p:txBody>
      </p:sp>
      <p:pic>
        <p:nvPicPr>
          <p:cNvPr id="5" name="Picture 4">
            <a:extLst>
              <a:ext uri="{FF2B5EF4-FFF2-40B4-BE49-F238E27FC236}">
                <a16:creationId xmlns:a16="http://schemas.microsoft.com/office/drawing/2014/main" id="{F5429DF2-AF3F-6ABD-62B6-CC8F9869A86F}"/>
              </a:ext>
            </a:extLst>
          </p:cNvPr>
          <p:cNvPicPr>
            <a:picLocks noChangeAspect="1"/>
          </p:cNvPicPr>
          <p:nvPr/>
        </p:nvPicPr>
        <p:blipFill>
          <a:blip r:embed="rId3"/>
          <a:stretch>
            <a:fillRect/>
          </a:stretch>
        </p:blipFill>
        <p:spPr>
          <a:xfrm>
            <a:off x="768934" y="1866506"/>
            <a:ext cx="9468575" cy="4355185"/>
          </a:xfrm>
          <a:prstGeom prst="rect">
            <a:avLst/>
          </a:prstGeom>
        </p:spPr>
      </p:pic>
      <p:pic>
        <p:nvPicPr>
          <p:cNvPr id="8" name="Picture 7">
            <a:extLst>
              <a:ext uri="{FF2B5EF4-FFF2-40B4-BE49-F238E27FC236}">
                <a16:creationId xmlns:a16="http://schemas.microsoft.com/office/drawing/2014/main" id="{19CADE6C-4EC3-22A6-3272-A211A52E2D2F}"/>
              </a:ext>
            </a:extLst>
          </p:cNvPr>
          <p:cNvPicPr>
            <a:picLocks noChangeAspect="1"/>
          </p:cNvPicPr>
          <p:nvPr/>
        </p:nvPicPr>
        <p:blipFill>
          <a:blip r:embed="rId4"/>
          <a:stretch>
            <a:fillRect/>
          </a:stretch>
        </p:blipFill>
        <p:spPr>
          <a:xfrm>
            <a:off x="10363200" y="3514706"/>
            <a:ext cx="1828800" cy="1828800"/>
          </a:xfrm>
          <a:prstGeom prst="rect">
            <a:avLst/>
          </a:prstGeom>
        </p:spPr>
      </p:pic>
    </p:spTree>
    <p:extLst>
      <p:ext uri="{BB962C8B-B14F-4D97-AF65-F5344CB8AC3E}">
        <p14:creationId xmlns:p14="http://schemas.microsoft.com/office/powerpoint/2010/main" val="2832350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ED74D-AA3D-23CA-C0A3-2BA0EBD6FCF7}"/>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AFB45586-2CD9-5D0A-5109-E98C3E100F51}"/>
              </a:ext>
            </a:extLst>
          </p:cNvPr>
          <p:cNvSpPr/>
          <p:nvPr/>
        </p:nvSpPr>
        <p:spPr>
          <a:xfrm>
            <a:off x="642043" y="452106"/>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REST API </a:t>
            </a:r>
            <a:r>
              <a:rPr lang="en-US" sz="3600" b="1" dirty="0" err="1">
                <a:solidFill>
                  <a:srgbClr val="0187CC"/>
                </a:solidFill>
                <a:latin typeface="HK Grotesk Bold"/>
              </a:rPr>
              <a:t>EndPoints</a:t>
            </a:r>
            <a:endParaRPr lang="en-US" sz="36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A06D1B27-0E2E-7775-B577-2942A09E2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9885EE39-F1B1-5D9E-7695-F54C316572C0}"/>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13A47B55-6094-3C51-CFBC-D3370E790002}"/>
              </a:ext>
            </a:extLst>
          </p:cNvPr>
          <p:cNvSpPr>
            <a:spLocks noGrp="1"/>
          </p:cNvSpPr>
          <p:nvPr>
            <p:ph type="sldNum" sz="quarter" idx="12"/>
          </p:nvPr>
        </p:nvSpPr>
        <p:spPr/>
        <p:txBody>
          <a:bodyPr/>
          <a:lstStyle/>
          <a:p>
            <a:fld id="{C8F35010-364B-470B-BB6C-DCBBE63D2E54}" type="slidenum">
              <a:rPr lang="en-US" smtClean="0">
                <a:solidFill>
                  <a:schemeClr val="tx1"/>
                </a:solidFill>
              </a:rPr>
              <a:t>16</a:t>
            </a:fld>
            <a:endParaRPr lang="en-US" dirty="0">
              <a:solidFill>
                <a:schemeClr val="tx1"/>
              </a:solidFill>
            </a:endParaRPr>
          </a:p>
        </p:txBody>
      </p:sp>
      <p:sp>
        <p:nvSpPr>
          <p:cNvPr id="4" name="TextBox 3">
            <a:extLst>
              <a:ext uri="{FF2B5EF4-FFF2-40B4-BE49-F238E27FC236}">
                <a16:creationId xmlns:a16="http://schemas.microsoft.com/office/drawing/2014/main" id="{6CAAAD02-A41B-06C4-B2C3-DC4B6010172E}"/>
              </a:ext>
            </a:extLst>
          </p:cNvPr>
          <p:cNvSpPr txBox="1"/>
          <p:nvPr/>
        </p:nvSpPr>
        <p:spPr>
          <a:xfrm>
            <a:off x="754337" y="1354574"/>
            <a:ext cx="60796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buFont typeface="Arial" panose="020B0604020202020204" pitchFamily="34" charset="0"/>
              <a:buChar char="•"/>
            </a:pPr>
            <a:r>
              <a:rPr lang="en-IN" b="1" dirty="0">
                <a:latin typeface="HK Grotesk Bold"/>
              </a:rPr>
              <a:t>POST GET /</a:t>
            </a:r>
            <a:r>
              <a:rPr lang="en-IN" b="1" dirty="0" err="1">
                <a:latin typeface="HK Grotesk Bold"/>
              </a:rPr>
              <a:t>api</a:t>
            </a:r>
            <a:r>
              <a:rPr lang="en-IN" b="1" dirty="0">
                <a:latin typeface="HK Grotesk Bold"/>
              </a:rPr>
              <a:t>/task/user – Add task</a:t>
            </a:r>
          </a:p>
        </p:txBody>
      </p:sp>
      <p:pic>
        <p:nvPicPr>
          <p:cNvPr id="5" name="Picture 4">
            <a:extLst>
              <a:ext uri="{FF2B5EF4-FFF2-40B4-BE49-F238E27FC236}">
                <a16:creationId xmlns:a16="http://schemas.microsoft.com/office/drawing/2014/main" id="{D0CD73F3-F30B-E58E-F3DE-CC70D123B5CF}"/>
              </a:ext>
            </a:extLst>
          </p:cNvPr>
          <p:cNvPicPr>
            <a:picLocks noChangeAspect="1"/>
          </p:cNvPicPr>
          <p:nvPr/>
        </p:nvPicPr>
        <p:blipFill>
          <a:blip r:embed="rId3"/>
          <a:stretch>
            <a:fillRect/>
          </a:stretch>
        </p:blipFill>
        <p:spPr>
          <a:xfrm>
            <a:off x="1715678" y="1845622"/>
            <a:ext cx="9735604" cy="4510726"/>
          </a:xfrm>
          <a:prstGeom prst="rect">
            <a:avLst/>
          </a:prstGeom>
        </p:spPr>
      </p:pic>
      <p:pic>
        <p:nvPicPr>
          <p:cNvPr id="7" name="Picture 6">
            <a:extLst>
              <a:ext uri="{FF2B5EF4-FFF2-40B4-BE49-F238E27FC236}">
                <a16:creationId xmlns:a16="http://schemas.microsoft.com/office/drawing/2014/main" id="{DEA194DD-6EF4-FFD7-8FBB-E2C55EEE7F46}"/>
              </a:ext>
            </a:extLst>
          </p:cNvPr>
          <p:cNvPicPr>
            <a:picLocks noChangeAspect="1"/>
          </p:cNvPicPr>
          <p:nvPr/>
        </p:nvPicPr>
        <p:blipFill>
          <a:blip r:embed="rId4"/>
          <a:stretch>
            <a:fillRect/>
          </a:stretch>
        </p:blipFill>
        <p:spPr>
          <a:xfrm>
            <a:off x="108630" y="2506840"/>
            <a:ext cx="1481456" cy="2145978"/>
          </a:xfrm>
          <a:prstGeom prst="rect">
            <a:avLst/>
          </a:prstGeom>
        </p:spPr>
      </p:pic>
    </p:spTree>
    <p:extLst>
      <p:ext uri="{BB962C8B-B14F-4D97-AF65-F5344CB8AC3E}">
        <p14:creationId xmlns:p14="http://schemas.microsoft.com/office/powerpoint/2010/main" val="598082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40CD0-3E33-E188-2CF6-12A7787BDD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22B29FE6-4E9B-7A92-82A6-53032340800C}"/>
              </a:ext>
            </a:extLst>
          </p:cNvPr>
          <p:cNvSpPr/>
          <p:nvPr/>
        </p:nvSpPr>
        <p:spPr>
          <a:xfrm>
            <a:off x="642043" y="452106"/>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REST API </a:t>
            </a:r>
            <a:r>
              <a:rPr lang="en-US" sz="3600" b="1" dirty="0" err="1">
                <a:solidFill>
                  <a:srgbClr val="0187CC"/>
                </a:solidFill>
                <a:latin typeface="HK Grotesk Bold"/>
              </a:rPr>
              <a:t>EndPoints</a:t>
            </a:r>
            <a:endParaRPr lang="en-US" sz="36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836B5CA8-944E-5451-EF9A-25AF7ED06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1646DD67-01AB-7264-1E72-6C99DED88CAA}"/>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4A0A49BB-EB85-81D3-9D3C-1CD39D2D6F2B}"/>
              </a:ext>
            </a:extLst>
          </p:cNvPr>
          <p:cNvSpPr>
            <a:spLocks noGrp="1"/>
          </p:cNvSpPr>
          <p:nvPr>
            <p:ph type="sldNum" sz="quarter" idx="12"/>
          </p:nvPr>
        </p:nvSpPr>
        <p:spPr/>
        <p:txBody>
          <a:bodyPr/>
          <a:lstStyle/>
          <a:p>
            <a:fld id="{C8F35010-364B-470B-BB6C-DCBBE63D2E54}" type="slidenum">
              <a:rPr lang="en-US" smtClean="0">
                <a:solidFill>
                  <a:schemeClr val="tx1"/>
                </a:solidFill>
              </a:rPr>
              <a:t>17</a:t>
            </a:fld>
            <a:endParaRPr lang="en-US" dirty="0">
              <a:solidFill>
                <a:schemeClr val="tx1"/>
              </a:solidFill>
            </a:endParaRPr>
          </a:p>
        </p:txBody>
      </p:sp>
      <p:sp>
        <p:nvSpPr>
          <p:cNvPr id="4" name="TextBox 3">
            <a:extLst>
              <a:ext uri="{FF2B5EF4-FFF2-40B4-BE49-F238E27FC236}">
                <a16:creationId xmlns:a16="http://schemas.microsoft.com/office/drawing/2014/main" id="{E1E882C9-CA65-EBEB-DBD9-43DC67A0F428}"/>
              </a:ext>
            </a:extLst>
          </p:cNvPr>
          <p:cNvSpPr txBox="1"/>
          <p:nvPr/>
        </p:nvSpPr>
        <p:spPr>
          <a:xfrm>
            <a:off x="754337" y="1354574"/>
            <a:ext cx="654482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buFont typeface="Arial" panose="020B0604020202020204" pitchFamily="34" charset="0"/>
              <a:buChar char="•"/>
            </a:pPr>
            <a:r>
              <a:rPr lang="en-IN" b="1" dirty="0">
                <a:latin typeface="HK Grotesk Bold"/>
              </a:rPr>
              <a:t>PUT /</a:t>
            </a:r>
            <a:r>
              <a:rPr lang="en-IN" b="1" dirty="0" err="1">
                <a:latin typeface="HK Grotesk Bold"/>
              </a:rPr>
              <a:t>api</a:t>
            </a:r>
            <a:r>
              <a:rPr lang="en-IN" b="1" dirty="0">
                <a:latin typeface="HK Grotesk Bold"/>
              </a:rPr>
              <a:t>/task/user/{</a:t>
            </a:r>
            <a:r>
              <a:rPr lang="en-IN" b="1" dirty="0" err="1">
                <a:latin typeface="HK Grotesk Bold"/>
              </a:rPr>
              <a:t>taskId</a:t>
            </a:r>
            <a:r>
              <a:rPr lang="en-IN" b="1" dirty="0">
                <a:latin typeface="HK Grotesk Bold"/>
              </a:rPr>
              <a:t>} – Update task</a:t>
            </a:r>
          </a:p>
        </p:txBody>
      </p:sp>
      <p:pic>
        <p:nvPicPr>
          <p:cNvPr id="5" name="Picture 4">
            <a:extLst>
              <a:ext uri="{FF2B5EF4-FFF2-40B4-BE49-F238E27FC236}">
                <a16:creationId xmlns:a16="http://schemas.microsoft.com/office/drawing/2014/main" id="{0C66D65A-3AA1-62C1-EB07-23B115D0B35A}"/>
              </a:ext>
            </a:extLst>
          </p:cNvPr>
          <p:cNvPicPr>
            <a:picLocks noChangeAspect="1"/>
          </p:cNvPicPr>
          <p:nvPr/>
        </p:nvPicPr>
        <p:blipFill>
          <a:blip r:embed="rId3"/>
          <a:stretch>
            <a:fillRect/>
          </a:stretch>
        </p:blipFill>
        <p:spPr>
          <a:xfrm>
            <a:off x="282804" y="1808772"/>
            <a:ext cx="9483365" cy="4508027"/>
          </a:xfrm>
          <a:prstGeom prst="rect">
            <a:avLst/>
          </a:prstGeom>
        </p:spPr>
      </p:pic>
      <p:pic>
        <p:nvPicPr>
          <p:cNvPr id="7" name="Picture 6">
            <a:extLst>
              <a:ext uri="{FF2B5EF4-FFF2-40B4-BE49-F238E27FC236}">
                <a16:creationId xmlns:a16="http://schemas.microsoft.com/office/drawing/2014/main" id="{0DD34A12-C176-C7F0-A20B-C5F36CA69023}"/>
              </a:ext>
            </a:extLst>
          </p:cNvPr>
          <p:cNvPicPr>
            <a:picLocks noChangeAspect="1"/>
          </p:cNvPicPr>
          <p:nvPr/>
        </p:nvPicPr>
        <p:blipFill>
          <a:blip r:embed="rId4"/>
          <a:stretch>
            <a:fillRect/>
          </a:stretch>
        </p:blipFill>
        <p:spPr>
          <a:xfrm>
            <a:off x="10149526" y="4211425"/>
            <a:ext cx="1828800" cy="1828800"/>
          </a:xfrm>
          <a:prstGeom prst="rect">
            <a:avLst/>
          </a:prstGeom>
        </p:spPr>
      </p:pic>
    </p:spTree>
    <p:extLst>
      <p:ext uri="{BB962C8B-B14F-4D97-AF65-F5344CB8AC3E}">
        <p14:creationId xmlns:p14="http://schemas.microsoft.com/office/powerpoint/2010/main" val="3731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FD258-2FB3-42A1-A0B2-D80FB556D4C1}"/>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4E18FE46-FADE-E130-8A17-95EC3CA56572}"/>
              </a:ext>
            </a:extLst>
          </p:cNvPr>
          <p:cNvSpPr/>
          <p:nvPr/>
        </p:nvSpPr>
        <p:spPr>
          <a:xfrm>
            <a:off x="642043" y="452106"/>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REST API End Points</a:t>
            </a:r>
          </a:p>
        </p:txBody>
      </p:sp>
      <p:pic>
        <p:nvPicPr>
          <p:cNvPr id="2" name="Picture 1" descr="Logo&#10;&#10;Description automatically generated">
            <a:extLst>
              <a:ext uri="{FF2B5EF4-FFF2-40B4-BE49-F238E27FC236}">
                <a16:creationId xmlns:a16="http://schemas.microsoft.com/office/drawing/2014/main" id="{1CB0BBCF-1930-5192-4F3B-F1DA200DE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5138F6AB-9BBD-BD0F-196B-71D0BD7BB5ED}"/>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AD174795-BFFE-EF32-B4E4-72101171D3AA}"/>
              </a:ext>
            </a:extLst>
          </p:cNvPr>
          <p:cNvSpPr>
            <a:spLocks noGrp="1"/>
          </p:cNvSpPr>
          <p:nvPr>
            <p:ph type="sldNum" sz="quarter" idx="12"/>
          </p:nvPr>
        </p:nvSpPr>
        <p:spPr/>
        <p:txBody>
          <a:bodyPr/>
          <a:lstStyle/>
          <a:p>
            <a:fld id="{C8F35010-364B-470B-BB6C-DCBBE63D2E54}" type="slidenum">
              <a:rPr lang="en-US" smtClean="0">
                <a:solidFill>
                  <a:schemeClr val="tx1"/>
                </a:solidFill>
              </a:rPr>
              <a:t>18</a:t>
            </a:fld>
            <a:endParaRPr lang="en-US" dirty="0">
              <a:solidFill>
                <a:schemeClr val="tx1"/>
              </a:solidFill>
            </a:endParaRPr>
          </a:p>
        </p:txBody>
      </p:sp>
      <p:sp>
        <p:nvSpPr>
          <p:cNvPr id="4" name="TextBox 3">
            <a:extLst>
              <a:ext uri="{FF2B5EF4-FFF2-40B4-BE49-F238E27FC236}">
                <a16:creationId xmlns:a16="http://schemas.microsoft.com/office/drawing/2014/main" id="{F456115A-735F-1D6E-4E26-D9C4130A4E63}"/>
              </a:ext>
            </a:extLst>
          </p:cNvPr>
          <p:cNvSpPr txBox="1"/>
          <p:nvPr/>
        </p:nvSpPr>
        <p:spPr>
          <a:xfrm>
            <a:off x="754337" y="1354574"/>
            <a:ext cx="601543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buFont typeface="Arial" panose="020B0604020202020204" pitchFamily="34" charset="0"/>
              <a:buChar char="•"/>
            </a:pPr>
            <a:r>
              <a:rPr lang="en-IN" b="1" dirty="0">
                <a:latin typeface="HK Grotesk Bold"/>
              </a:rPr>
              <a:t>DELETE /</a:t>
            </a:r>
            <a:r>
              <a:rPr lang="en-IN" b="1" dirty="0" err="1">
                <a:latin typeface="HK Grotesk Bold"/>
              </a:rPr>
              <a:t>api</a:t>
            </a:r>
            <a:r>
              <a:rPr lang="en-IN" b="1" dirty="0">
                <a:latin typeface="HK Grotesk Bold"/>
              </a:rPr>
              <a:t>/tasks/{</a:t>
            </a:r>
            <a:r>
              <a:rPr lang="en-IN" b="1" dirty="0" err="1">
                <a:latin typeface="HK Grotesk Bold"/>
              </a:rPr>
              <a:t>taskId</a:t>
            </a:r>
            <a:r>
              <a:rPr lang="en-IN" b="1" dirty="0">
                <a:latin typeface="HK Grotesk Bold"/>
              </a:rPr>
              <a:t>}– Delete task</a:t>
            </a:r>
          </a:p>
        </p:txBody>
      </p:sp>
      <p:pic>
        <p:nvPicPr>
          <p:cNvPr id="7" name="Picture 6">
            <a:extLst>
              <a:ext uri="{FF2B5EF4-FFF2-40B4-BE49-F238E27FC236}">
                <a16:creationId xmlns:a16="http://schemas.microsoft.com/office/drawing/2014/main" id="{BC1E3F5C-A631-B307-BCBA-41813F8B3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22" y="1978837"/>
            <a:ext cx="10751156" cy="4306322"/>
          </a:xfrm>
          <a:prstGeom prst="rect">
            <a:avLst/>
          </a:prstGeom>
        </p:spPr>
      </p:pic>
    </p:spTree>
    <p:extLst>
      <p:ext uri="{BB962C8B-B14F-4D97-AF65-F5344CB8AC3E}">
        <p14:creationId xmlns:p14="http://schemas.microsoft.com/office/powerpoint/2010/main" val="2809923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849CC-EFF8-CADE-EE5F-E943F085C5D8}"/>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B63CFF7E-83E4-E354-2F4E-039451AB5E68}"/>
              </a:ext>
            </a:extLst>
          </p:cNvPr>
          <p:cNvSpPr/>
          <p:nvPr/>
        </p:nvSpPr>
        <p:spPr>
          <a:xfrm>
            <a:off x="754339" y="468149"/>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Backend Implementation</a:t>
            </a:r>
          </a:p>
        </p:txBody>
      </p:sp>
      <p:pic>
        <p:nvPicPr>
          <p:cNvPr id="2" name="Picture 1" descr="Logo&#10;&#10;Description automatically generated">
            <a:extLst>
              <a:ext uri="{FF2B5EF4-FFF2-40B4-BE49-F238E27FC236}">
                <a16:creationId xmlns:a16="http://schemas.microsoft.com/office/drawing/2014/main" id="{7454625C-A526-156F-237F-DF95BD176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8E2BF49D-20EE-3833-478B-22737ED9DBD2}"/>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E8D3BDC0-6750-32A9-DD70-667628FBBE79}"/>
              </a:ext>
            </a:extLst>
          </p:cNvPr>
          <p:cNvSpPr>
            <a:spLocks noGrp="1"/>
          </p:cNvSpPr>
          <p:nvPr>
            <p:ph type="sldNum" sz="quarter" idx="12"/>
          </p:nvPr>
        </p:nvSpPr>
        <p:spPr/>
        <p:txBody>
          <a:bodyPr/>
          <a:lstStyle/>
          <a:p>
            <a:fld id="{C8F35010-364B-470B-BB6C-DCBBE63D2E54}" type="slidenum">
              <a:rPr lang="en-US" smtClean="0">
                <a:solidFill>
                  <a:schemeClr val="tx1"/>
                </a:solidFill>
              </a:rPr>
              <a:t>19</a:t>
            </a:fld>
            <a:endParaRPr lang="en-US" dirty="0">
              <a:solidFill>
                <a:schemeClr val="tx1"/>
              </a:solidFill>
            </a:endParaRPr>
          </a:p>
        </p:txBody>
      </p:sp>
      <p:pic>
        <p:nvPicPr>
          <p:cNvPr id="8" name="Picture 7">
            <a:extLst>
              <a:ext uri="{FF2B5EF4-FFF2-40B4-BE49-F238E27FC236}">
                <a16:creationId xmlns:a16="http://schemas.microsoft.com/office/drawing/2014/main" id="{333BDB24-BB7A-90F8-5359-B7ABD62868C3}"/>
              </a:ext>
            </a:extLst>
          </p:cNvPr>
          <p:cNvPicPr>
            <a:picLocks noChangeAspect="1"/>
          </p:cNvPicPr>
          <p:nvPr/>
        </p:nvPicPr>
        <p:blipFill>
          <a:blip r:embed="rId3"/>
          <a:stretch>
            <a:fillRect/>
          </a:stretch>
        </p:blipFill>
        <p:spPr>
          <a:xfrm>
            <a:off x="565359" y="1413152"/>
            <a:ext cx="10910454" cy="4614421"/>
          </a:xfrm>
          <a:prstGeom prst="rect">
            <a:avLst/>
          </a:prstGeom>
        </p:spPr>
      </p:pic>
    </p:spTree>
    <p:extLst>
      <p:ext uri="{BB962C8B-B14F-4D97-AF65-F5344CB8AC3E}">
        <p14:creationId xmlns:p14="http://schemas.microsoft.com/office/powerpoint/2010/main" val="53094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E3526C0-0D62-E999-846D-539DB0F96A06}"/>
              </a:ext>
            </a:extLst>
          </p:cNvPr>
          <p:cNvSpPr/>
          <p:nvPr/>
        </p:nvSpPr>
        <p:spPr>
          <a:xfrm>
            <a:off x="518171" y="560267"/>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               Objective of the Project</a:t>
            </a:r>
          </a:p>
        </p:txBody>
      </p:sp>
      <p:pic>
        <p:nvPicPr>
          <p:cNvPr id="2" name="Picture 1" descr="Logo&#10;&#10;Description automatically generated">
            <a:extLst>
              <a:ext uri="{FF2B5EF4-FFF2-40B4-BE49-F238E27FC236}">
                <a16:creationId xmlns:a16="http://schemas.microsoft.com/office/drawing/2014/main" id="{CE32E4E7-27A9-CE4B-8AB0-AA5E86AA8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t>2</a:t>
            </a:fld>
            <a:endParaRPr lang="en-US" dirty="0">
              <a:solidFill>
                <a:schemeClr val="tx1"/>
              </a:solidFill>
            </a:endParaRPr>
          </a:p>
        </p:txBody>
      </p:sp>
      <p:sp>
        <p:nvSpPr>
          <p:cNvPr id="4" name="TextBox 3">
            <a:extLst>
              <a:ext uri="{FF2B5EF4-FFF2-40B4-BE49-F238E27FC236}">
                <a16:creationId xmlns:a16="http://schemas.microsoft.com/office/drawing/2014/main" id="{DC834CDC-2435-88E7-E908-66FF8BBA8773}"/>
              </a:ext>
            </a:extLst>
          </p:cNvPr>
          <p:cNvSpPr txBox="1"/>
          <p:nvPr/>
        </p:nvSpPr>
        <p:spPr>
          <a:xfrm>
            <a:off x="248240" y="1455134"/>
            <a:ext cx="6095999" cy="42473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buFont typeface="Arial" panose="020B0604020202020204" pitchFamily="34" charset="0"/>
              <a:buChar char="•"/>
            </a:pPr>
            <a:r>
              <a:rPr lang="en-IN" sz="2800" dirty="0"/>
              <a:t>Improve task organization and productivity</a:t>
            </a:r>
          </a:p>
          <a:p>
            <a:pPr marL="285750" lvl="0" indent="-285750">
              <a:buFont typeface="Arial" panose="020B0604020202020204" pitchFamily="34" charset="0"/>
              <a:buChar char="•"/>
            </a:pPr>
            <a:r>
              <a:rPr lang="en-IN" sz="2800" dirty="0"/>
              <a:t>Provide clear visibility of tasks</a:t>
            </a:r>
          </a:p>
          <a:p>
            <a:pPr marL="285750" lvl="0" indent="-285750">
              <a:buFont typeface="Arial" panose="020B0604020202020204" pitchFamily="34" charset="0"/>
              <a:buChar char="•"/>
            </a:pPr>
            <a:r>
              <a:rPr lang="en-IN" sz="2800" dirty="0"/>
              <a:t>Enable users to manage tasks efficiently</a:t>
            </a:r>
          </a:p>
          <a:p>
            <a:pPr marL="285750" lvl="0" indent="-285750">
              <a:buFont typeface="Arial" panose="020B0604020202020204" pitchFamily="34" charset="0"/>
              <a:buChar char="•"/>
            </a:pPr>
            <a:r>
              <a:rPr lang="en-IN" sz="2800" dirty="0"/>
              <a:t>Demonstrate full-stack development skills</a:t>
            </a:r>
          </a:p>
          <a:p>
            <a:pPr marL="285750" lvl="0" indent="-285750">
              <a:buFont typeface="Arial" panose="020B0604020202020204" pitchFamily="34" charset="0"/>
              <a:buChar char="•"/>
            </a:pPr>
            <a:r>
              <a:rPr lang="en-IN" sz="2800" dirty="0"/>
              <a:t>Implement DevOps concepts like Docker and Azure</a:t>
            </a:r>
          </a:p>
          <a:p>
            <a:endParaRPr lang="en-US" dirty="0">
              <a:solidFill>
                <a:srgbClr val="0187CC"/>
              </a:solidFill>
              <a:latin typeface="HK Grotesk"/>
            </a:endParaRPr>
          </a:p>
        </p:txBody>
      </p:sp>
      <p:pic>
        <p:nvPicPr>
          <p:cNvPr id="5" name="Picture 4">
            <a:extLst>
              <a:ext uri="{FF2B5EF4-FFF2-40B4-BE49-F238E27FC236}">
                <a16:creationId xmlns:a16="http://schemas.microsoft.com/office/drawing/2014/main" id="{9AB096BF-6E1C-2C4E-9F96-2BE5E5CA098A}"/>
              </a:ext>
            </a:extLst>
          </p:cNvPr>
          <p:cNvPicPr>
            <a:picLocks noChangeAspect="1"/>
          </p:cNvPicPr>
          <p:nvPr/>
        </p:nvPicPr>
        <p:blipFill>
          <a:blip r:embed="rId3"/>
          <a:stretch>
            <a:fillRect/>
          </a:stretch>
        </p:blipFill>
        <p:spPr>
          <a:xfrm>
            <a:off x="6711885" y="198756"/>
            <a:ext cx="5480114" cy="6157592"/>
          </a:xfrm>
          <a:prstGeom prst="rect">
            <a:avLst/>
          </a:prstGeom>
        </p:spPr>
      </p:pic>
      <p:pic>
        <p:nvPicPr>
          <p:cNvPr id="7" name="Picture 6">
            <a:extLst>
              <a:ext uri="{FF2B5EF4-FFF2-40B4-BE49-F238E27FC236}">
                <a16:creationId xmlns:a16="http://schemas.microsoft.com/office/drawing/2014/main" id="{3F3723D6-FA7A-6A01-10B0-0656747EDB65}"/>
              </a:ext>
            </a:extLst>
          </p:cNvPr>
          <p:cNvPicPr>
            <a:picLocks noChangeAspect="1"/>
          </p:cNvPicPr>
          <p:nvPr/>
        </p:nvPicPr>
        <p:blipFill>
          <a:blip r:embed="rId4"/>
          <a:stretch>
            <a:fillRect/>
          </a:stretch>
        </p:blipFill>
        <p:spPr>
          <a:xfrm>
            <a:off x="248239" y="247301"/>
            <a:ext cx="1809488" cy="1207833"/>
          </a:xfrm>
          <a:prstGeom prst="rect">
            <a:avLst/>
          </a:prstGeom>
        </p:spPr>
      </p:pic>
    </p:spTree>
    <p:extLst>
      <p:ext uri="{BB962C8B-B14F-4D97-AF65-F5344CB8AC3E}">
        <p14:creationId xmlns:p14="http://schemas.microsoft.com/office/powerpoint/2010/main" val="405102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B217CC-F06D-ED14-7D0B-BCD3865B31B3}"/>
              </a:ext>
            </a:extLst>
          </p:cNvPr>
          <p:cNvSpPr>
            <a:spLocks noGrp="1"/>
          </p:cNvSpPr>
          <p:nvPr>
            <p:ph type="title"/>
          </p:nvPr>
        </p:nvSpPr>
        <p:spPr/>
        <p:txBody>
          <a:bodyPr/>
          <a:lstStyle/>
          <a:p>
            <a:r>
              <a:rPr lang="en-IN" dirty="0">
                <a:solidFill>
                  <a:srgbClr val="0070C0"/>
                </a:solidFill>
              </a:rPr>
              <a:t>Output:</a:t>
            </a:r>
          </a:p>
        </p:txBody>
      </p:sp>
      <p:pic>
        <p:nvPicPr>
          <p:cNvPr id="7" name="Picture 6">
            <a:extLst>
              <a:ext uri="{FF2B5EF4-FFF2-40B4-BE49-F238E27FC236}">
                <a16:creationId xmlns:a16="http://schemas.microsoft.com/office/drawing/2014/main" id="{688F9B12-D41B-24EC-FE96-5C4919188EC6}"/>
              </a:ext>
            </a:extLst>
          </p:cNvPr>
          <p:cNvPicPr>
            <a:picLocks noChangeAspect="1"/>
          </p:cNvPicPr>
          <p:nvPr/>
        </p:nvPicPr>
        <p:blipFill>
          <a:blip r:embed="rId2"/>
          <a:stretch>
            <a:fillRect/>
          </a:stretch>
        </p:blipFill>
        <p:spPr>
          <a:xfrm>
            <a:off x="578279" y="1763939"/>
            <a:ext cx="5850801" cy="5649113"/>
          </a:xfrm>
          <a:prstGeom prst="rect">
            <a:avLst/>
          </a:prstGeom>
        </p:spPr>
      </p:pic>
      <p:pic>
        <p:nvPicPr>
          <p:cNvPr id="3" name="Picture 2">
            <a:extLst>
              <a:ext uri="{FF2B5EF4-FFF2-40B4-BE49-F238E27FC236}">
                <a16:creationId xmlns:a16="http://schemas.microsoft.com/office/drawing/2014/main" id="{3F0D48F9-5A0F-98B4-3184-1A868C74687D}"/>
              </a:ext>
            </a:extLst>
          </p:cNvPr>
          <p:cNvPicPr>
            <a:picLocks noChangeAspect="1"/>
          </p:cNvPicPr>
          <p:nvPr/>
        </p:nvPicPr>
        <p:blipFill>
          <a:blip r:embed="rId3"/>
          <a:stretch>
            <a:fillRect/>
          </a:stretch>
        </p:blipFill>
        <p:spPr>
          <a:xfrm>
            <a:off x="5976593" y="1763939"/>
            <a:ext cx="6008214" cy="4982066"/>
          </a:xfrm>
          <a:prstGeom prst="rect">
            <a:avLst/>
          </a:prstGeom>
        </p:spPr>
      </p:pic>
    </p:spTree>
    <p:extLst>
      <p:ext uri="{BB962C8B-B14F-4D97-AF65-F5344CB8AC3E}">
        <p14:creationId xmlns:p14="http://schemas.microsoft.com/office/powerpoint/2010/main" val="4055766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cker Tutorial: A Step-by-Step Guide ...">
            <a:extLst>
              <a:ext uri="{FF2B5EF4-FFF2-40B4-BE49-F238E27FC236}">
                <a16:creationId xmlns:a16="http://schemas.microsoft.com/office/drawing/2014/main" id="{74D40919-C4A5-4BD5-10E5-1C03DB24E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02" y="1234913"/>
            <a:ext cx="6890993" cy="4449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5D8B1F-B224-50A1-A429-BA60927EA47B}"/>
              </a:ext>
            </a:extLst>
          </p:cNvPr>
          <p:cNvSpPr txBox="1"/>
          <p:nvPr/>
        </p:nvSpPr>
        <p:spPr>
          <a:xfrm>
            <a:off x="7814822" y="2630077"/>
            <a:ext cx="3940404" cy="2554545"/>
          </a:xfrm>
          <a:prstGeom prst="rect">
            <a:avLst/>
          </a:prstGeom>
          <a:noFill/>
        </p:spPr>
        <p:txBody>
          <a:bodyPr wrap="square" rtlCol="0">
            <a:spAutoFit/>
          </a:bodyPr>
          <a:lstStyle/>
          <a:p>
            <a:r>
              <a:rPr lang="en-US" sz="2000" dirty="0"/>
              <a:t>“</a:t>
            </a:r>
            <a:r>
              <a:rPr lang="en-US" sz="2000" i="1" dirty="0"/>
              <a:t>Docker is a containerization platform used to package applications along with their dependencies into containers . These containers ensure that the application runs consistently across development, testing, and production environments</a:t>
            </a:r>
            <a:r>
              <a:rPr lang="en-US" sz="2000" dirty="0"/>
              <a:t>.”</a:t>
            </a:r>
            <a:endParaRPr lang="en-IN" sz="2000" dirty="0"/>
          </a:p>
        </p:txBody>
      </p:sp>
    </p:spTree>
    <p:extLst>
      <p:ext uri="{BB962C8B-B14F-4D97-AF65-F5344CB8AC3E}">
        <p14:creationId xmlns:p14="http://schemas.microsoft.com/office/powerpoint/2010/main" val="1635489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9F432-C30E-931E-E26E-FC912D43ED2E}"/>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8EA858CA-18D6-FC5D-884F-664B282807DC}"/>
              </a:ext>
            </a:extLst>
          </p:cNvPr>
          <p:cNvSpPr/>
          <p:nvPr/>
        </p:nvSpPr>
        <p:spPr>
          <a:xfrm>
            <a:off x="555879" y="409438"/>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Docker Implementation</a:t>
            </a:r>
          </a:p>
        </p:txBody>
      </p:sp>
      <p:pic>
        <p:nvPicPr>
          <p:cNvPr id="2" name="Picture 1" descr="Logo&#10;&#10;Description automatically generated">
            <a:extLst>
              <a:ext uri="{FF2B5EF4-FFF2-40B4-BE49-F238E27FC236}">
                <a16:creationId xmlns:a16="http://schemas.microsoft.com/office/drawing/2014/main" id="{C2A789A9-3C4D-06BD-74CE-E4F7D4B9D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BD9EC97B-ADCE-D645-2D39-9AE53993060C}"/>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0E2C6AD3-BAD6-6C1C-6C07-90BD751A9A92}"/>
              </a:ext>
            </a:extLst>
          </p:cNvPr>
          <p:cNvSpPr>
            <a:spLocks noGrp="1"/>
          </p:cNvSpPr>
          <p:nvPr>
            <p:ph type="sldNum" sz="quarter" idx="12"/>
          </p:nvPr>
        </p:nvSpPr>
        <p:spPr/>
        <p:txBody>
          <a:bodyPr/>
          <a:lstStyle/>
          <a:p>
            <a:fld id="{C8F35010-364B-470B-BB6C-DCBBE63D2E54}" type="slidenum">
              <a:rPr lang="en-US" smtClean="0">
                <a:solidFill>
                  <a:schemeClr val="tx1"/>
                </a:solidFill>
              </a:rPr>
              <a:t>22</a:t>
            </a:fld>
            <a:endParaRPr lang="en-US" dirty="0">
              <a:solidFill>
                <a:schemeClr val="tx1"/>
              </a:solidFill>
            </a:endParaRPr>
          </a:p>
        </p:txBody>
      </p:sp>
      <p:sp>
        <p:nvSpPr>
          <p:cNvPr id="4" name="TextBox 3">
            <a:extLst>
              <a:ext uri="{FF2B5EF4-FFF2-40B4-BE49-F238E27FC236}">
                <a16:creationId xmlns:a16="http://schemas.microsoft.com/office/drawing/2014/main" id="{7831A12F-1ED4-4A86-BEF2-69ED71576E0A}"/>
              </a:ext>
            </a:extLst>
          </p:cNvPr>
          <p:cNvSpPr txBox="1"/>
          <p:nvPr/>
        </p:nvSpPr>
        <p:spPr>
          <a:xfrm>
            <a:off x="722254" y="1338532"/>
            <a:ext cx="4707585" cy="44012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buFont typeface="Arial" panose="020B0604020202020204" pitchFamily="34" charset="0"/>
              <a:buChar char="•"/>
            </a:pPr>
            <a:r>
              <a:rPr lang="en-IN" sz="2800" dirty="0"/>
              <a:t>Created </a:t>
            </a:r>
            <a:r>
              <a:rPr lang="en-IN" sz="2800" dirty="0" err="1"/>
              <a:t>Dockerfile</a:t>
            </a:r>
            <a:r>
              <a:rPr lang="en-IN" sz="2800" dirty="0"/>
              <a:t> for backend</a:t>
            </a:r>
          </a:p>
          <a:p>
            <a:pPr marL="285750" lvl="0" indent="-285750">
              <a:buFont typeface="Arial" panose="020B0604020202020204" pitchFamily="34" charset="0"/>
              <a:buChar char="•"/>
            </a:pPr>
            <a:r>
              <a:rPr lang="en-IN" sz="2800" dirty="0"/>
              <a:t>Docker image built successfully</a:t>
            </a:r>
          </a:p>
          <a:p>
            <a:pPr marL="285750" lvl="0" indent="-285750">
              <a:buFont typeface="Arial" panose="020B0604020202020204" pitchFamily="34" charset="0"/>
              <a:buChar char="•"/>
            </a:pPr>
            <a:r>
              <a:rPr lang="en-IN" sz="2800" dirty="0"/>
              <a:t>Backend application packaged as JAR</a:t>
            </a:r>
          </a:p>
          <a:p>
            <a:pPr marL="285750" lvl="0" indent="-285750">
              <a:buFont typeface="Arial" panose="020B0604020202020204" pitchFamily="34" charset="0"/>
              <a:buChar char="•"/>
            </a:pPr>
            <a:r>
              <a:rPr lang="en-IN" sz="2800" dirty="0"/>
              <a:t>Docker container created from image</a:t>
            </a:r>
          </a:p>
          <a:p>
            <a:pPr marL="285750" lvl="0" indent="-285750">
              <a:buFont typeface="Arial" panose="020B0604020202020204" pitchFamily="34" charset="0"/>
              <a:buChar char="•"/>
            </a:pPr>
            <a:r>
              <a:rPr lang="en-IN" sz="2800" dirty="0"/>
              <a:t>Enables portability and consistency</a:t>
            </a:r>
          </a:p>
        </p:txBody>
      </p:sp>
      <p:pic>
        <p:nvPicPr>
          <p:cNvPr id="5" name="Picture 4">
            <a:extLst>
              <a:ext uri="{FF2B5EF4-FFF2-40B4-BE49-F238E27FC236}">
                <a16:creationId xmlns:a16="http://schemas.microsoft.com/office/drawing/2014/main" id="{F8B1DFC6-2913-8810-8EF6-F63BB82ABCFB}"/>
              </a:ext>
            </a:extLst>
          </p:cNvPr>
          <p:cNvPicPr>
            <a:picLocks noChangeAspect="1"/>
          </p:cNvPicPr>
          <p:nvPr/>
        </p:nvPicPr>
        <p:blipFill>
          <a:blip r:embed="rId3"/>
          <a:stretch>
            <a:fillRect/>
          </a:stretch>
        </p:blipFill>
        <p:spPr>
          <a:xfrm>
            <a:off x="5288437" y="0"/>
            <a:ext cx="7035537" cy="6043448"/>
          </a:xfrm>
          <a:prstGeom prst="rect">
            <a:avLst/>
          </a:prstGeom>
        </p:spPr>
      </p:pic>
    </p:spTree>
    <p:extLst>
      <p:ext uri="{BB962C8B-B14F-4D97-AF65-F5344CB8AC3E}">
        <p14:creationId xmlns:p14="http://schemas.microsoft.com/office/powerpoint/2010/main" val="405072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B64AE-6D07-F356-2A2B-D33BD29B037D}"/>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F314977C-216F-DC82-2709-F8E190DEFC43}"/>
              </a:ext>
            </a:extLst>
          </p:cNvPr>
          <p:cNvSpPr/>
          <p:nvPr/>
        </p:nvSpPr>
        <p:spPr>
          <a:xfrm>
            <a:off x="555879" y="409438"/>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Docker Implementation</a:t>
            </a:r>
          </a:p>
        </p:txBody>
      </p:sp>
      <p:pic>
        <p:nvPicPr>
          <p:cNvPr id="2" name="Picture 1" descr="Logo&#10;&#10;Description automatically generated">
            <a:extLst>
              <a:ext uri="{FF2B5EF4-FFF2-40B4-BE49-F238E27FC236}">
                <a16:creationId xmlns:a16="http://schemas.microsoft.com/office/drawing/2014/main" id="{AFCA1D36-5ADD-2264-D478-1F3DE359E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849AE508-3A8B-1719-06CE-B1B1ED7DA5F1}"/>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F30F0AF1-6B01-C004-3696-A39EC6437CDA}"/>
              </a:ext>
            </a:extLst>
          </p:cNvPr>
          <p:cNvSpPr>
            <a:spLocks noGrp="1"/>
          </p:cNvSpPr>
          <p:nvPr>
            <p:ph type="sldNum" sz="quarter" idx="12"/>
          </p:nvPr>
        </p:nvSpPr>
        <p:spPr/>
        <p:txBody>
          <a:bodyPr/>
          <a:lstStyle/>
          <a:p>
            <a:fld id="{C8F35010-364B-470B-BB6C-DCBBE63D2E54}" type="slidenum">
              <a:rPr lang="en-US" smtClean="0">
                <a:solidFill>
                  <a:schemeClr val="tx1"/>
                </a:solidFill>
              </a:rPr>
              <a:t>23</a:t>
            </a:fld>
            <a:endParaRPr lang="en-US" dirty="0">
              <a:solidFill>
                <a:schemeClr val="tx1"/>
              </a:solidFill>
            </a:endParaRPr>
          </a:p>
        </p:txBody>
      </p:sp>
      <p:pic>
        <p:nvPicPr>
          <p:cNvPr id="5" name="Picture 4">
            <a:extLst>
              <a:ext uri="{FF2B5EF4-FFF2-40B4-BE49-F238E27FC236}">
                <a16:creationId xmlns:a16="http://schemas.microsoft.com/office/drawing/2014/main" id="{520CC5B1-B75D-9893-53BA-6D03CB230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63436"/>
            <a:ext cx="10834540" cy="5330683"/>
          </a:xfrm>
          <a:prstGeom prst="rect">
            <a:avLst/>
          </a:prstGeom>
        </p:spPr>
      </p:pic>
    </p:spTree>
    <p:extLst>
      <p:ext uri="{BB962C8B-B14F-4D97-AF65-F5344CB8AC3E}">
        <p14:creationId xmlns:p14="http://schemas.microsoft.com/office/powerpoint/2010/main" val="1569310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4A8D4-A8A9-CFD5-228F-9B9D20912282}"/>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C0FBBD94-343B-69FE-78F0-3F17E9A22B8B}"/>
              </a:ext>
            </a:extLst>
          </p:cNvPr>
          <p:cNvSpPr/>
          <p:nvPr/>
        </p:nvSpPr>
        <p:spPr>
          <a:xfrm>
            <a:off x="555879" y="409438"/>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Docker Implementation</a:t>
            </a:r>
          </a:p>
        </p:txBody>
      </p:sp>
      <p:pic>
        <p:nvPicPr>
          <p:cNvPr id="2" name="Picture 1" descr="Logo&#10;&#10;Description automatically generated">
            <a:extLst>
              <a:ext uri="{FF2B5EF4-FFF2-40B4-BE49-F238E27FC236}">
                <a16:creationId xmlns:a16="http://schemas.microsoft.com/office/drawing/2014/main" id="{FD34A5DB-2105-2080-7CE3-E0292FA73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56132572-F76F-BF40-0100-8594C30051BC}"/>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26C6F8AA-FD82-ECD8-48F6-19BA0E618E8B}"/>
              </a:ext>
            </a:extLst>
          </p:cNvPr>
          <p:cNvSpPr>
            <a:spLocks noGrp="1"/>
          </p:cNvSpPr>
          <p:nvPr>
            <p:ph type="sldNum" sz="quarter" idx="12"/>
          </p:nvPr>
        </p:nvSpPr>
        <p:spPr/>
        <p:txBody>
          <a:bodyPr/>
          <a:lstStyle/>
          <a:p>
            <a:fld id="{C8F35010-364B-470B-BB6C-DCBBE63D2E54}" type="slidenum">
              <a:rPr lang="en-US" smtClean="0">
                <a:solidFill>
                  <a:schemeClr val="tx1"/>
                </a:solidFill>
              </a:rPr>
              <a:t>24</a:t>
            </a:fld>
            <a:endParaRPr lang="en-US" dirty="0">
              <a:solidFill>
                <a:schemeClr val="tx1"/>
              </a:solidFill>
            </a:endParaRPr>
          </a:p>
        </p:txBody>
      </p:sp>
      <p:pic>
        <p:nvPicPr>
          <p:cNvPr id="5" name="Picture 4">
            <a:extLst>
              <a:ext uri="{FF2B5EF4-FFF2-40B4-BE49-F238E27FC236}">
                <a16:creationId xmlns:a16="http://schemas.microsoft.com/office/drawing/2014/main" id="{25EF7743-66CB-DE17-997E-6A0E4416A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7" y="1025664"/>
            <a:ext cx="12047425" cy="5139465"/>
          </a:xfrm>
          <a:prstGeom prst="rect">
            <a:avLst/>
          </a:prstGeom>
        </p:spPr>
      </p:pic>
    </p:spTree>
    <p:extLst>
      <p:ext uri="{BB962C8B-B14F-4D97-AF65-F5344CB8AC3E}">
        <p14:creationId xmlns:p14="http://schemas.microsoft.com/office/powerpoint/2010/main" val="4159182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FDD0C-1914-5AEC-ECC9-89901772333B}"/>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EF72A342-04B5-DD8B-0560-64FFAE229DFE}"/>
              </a:ext>
            </a:extLst>
          </p:cNvPr>
          <p:cNvSpPr/>
          <p:nvPr/>
        </p:nvSpPr>
        <p:spPr>
          <a:xfrm>
            <a:off x="555879" y="409438"/>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Docker Implementation</a:t>
            </a:r>
          </a:p>
        </p:txBody>
      </p:sp>
      <p:pic>
        <p:nvPicPr>
          <p:cNvPr id="2" name="Picture 1" descr="Logo&#10;&#10;Description automatically generated">
            <a:extLst>
              <a:ext uri="{FF2B5EF4-FFF2-40B4-BE49-F238E27FC236}">
                <a16:creationId xmlns:a16="http://schemas.microsoft.com/office/drawing/2014/main" id="{F827FCC1-719A-8F5C-F19E-C57B0642B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FCFEFAD2-7BDB-9A15-E03E-70265325738F}"/>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6E343F16-FB1B-60DB-1E3F-17D67B0C04AD}"/>
              </a:ext>
            </a:extLst>
          </p:cNvPr>
          <p:cNvSpPr>
            <a:spLocks noGrp="1"/>
          </p:cNvSpPr>
          <p:nvPr>
            <p:ph type="sldNum" sz="quarter" idx="12"/>
          </p:nvPr>
        </p:nvSpPr>
        <p:spPr/>
        <p:txBody>
          <a:bodyPr/>
          <a:lstStyle/>
          <a:p>
            <a:fld id="{C8F35010-364B-470B-BB6C-DCBBE63D2E54}" type="slidenum">
              <a:rPr lang="en-US" smtClean="0">
                <a:solidFill>
                  <a:schemeClr val="tx1"/>
                </a:solidFill>
              </a:rPr>
              <a:t>25</a:t>
            </a:fld>
            <a:endParaRPr lang="en-US" dirty="0">
              <a:solidFill>
                <a:schemeClr val="tx1"/>
              </a:solidFill>
            </a:endParaRPr>
          </a:p>
        </p:txBody>
      </p:sp>
      <p:pic>
        <p:nvPicPr>
          <p:cNvPr id="5" name="Picture 4">
            <a:extLst>
              <a:ext uri="{FF2B5EF4-FFF2-40B4-BE49-F238E27FC236}">
                <a16:creationId xmlns:a16="http://schemas.microsoft.com/office/drawing/2014/main" id="{61B6689D-0872-736B-1F45-0F19929F6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51" y="1140644"/>
            <a:ext cx="11783506" cy="5153476"/>
          </a:xfrm>
          <a:prstGeom prst="rect">
            <a:avLst/>
          </a:prstGeom>
        </p:spPr>
      </p:pic>
    </p:spTree>
    <p:extLst>
      <p:ext uri="{BB962C8B-B14F-4D97-AF65-F5344CB8AC3E}">
        <p14:creationId xmlns:p14="http://schemas.microsoft.com/office/powerpoint/2010/main" val="553469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B965F-71A2-8E42-893D-CD3F0208EB80}"/>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DB8B84C1-F411-8262-B5E0-92F6D21A0DCE}"/>
              </a:ext>
            </a:extLst>
          </p:cNvPr>
          <p:cNvSpPr/>
          <p:nvPr/>
        </p:nvSpPr>
        <p:spPr>
          <a:xfrm>
            <a:off x="674128" y="532317"/>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Azure </a:t>
            </a:r>
            <a:r>
              <a:rPr lang="en-US" sz="3200" b="1" dirty="0" err="1">
                <a:solidFill>
                  <a:srgbClr val="0187CC"/>
                </a:solidFill>
                <a:latin typeface="HK Grotesk Bold"/>
              </a:rPr>
              <a:t>Deployement</a:t>
            </a: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id="{82D95B27-50A2-64BE-6E4A-5AEA9BD15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966A5C1B-1952-CAB9-56C4-C25B64EBC205}"/>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CBA7492B-6AB1-0F72-4A3D-4E72CBAC4A65}"/>
              </a:ext>
            </a:extLst>
          </p:cNvPr>
          <p:cNvSpPr>
            <a:spLocks noGrp="1"/>
          </p:cNvSpPr>
          <p:nvPr>
            <p:ph type="sldNum" sz="quarter" idx="12"/>
          </p:nvPr>
        </p:nvSpPr>
        <p:spPr/>
        <p:txBody>
          <a:bodyPr/>
          <a:lstStyle/>
          <a:p>
            <a:fld id="{C8F35010-364B-470B-BB6C-DCBBE63D2E54}" type="slidenum">
              <a:rPr lang="en-US" smtClean="0">
                <a:solidFill>
                  <a:schemeClr val="tx1"/>
                </a:solidFill>
              </a:rPr>
              <a:t>26</a:t>
            </a:fld>
            <a:endParaRPr lang="en-US" dirty="0">
              <a:solidFill>
                <a:schemeClr val="tx1"/>
              </a:solidFill>
            </a:endParaRPr>
          </a:p>
        </p:txBody>
      </p:sp>
      <p:sp>
        <p:nvSpPr>
          <p:cNvPr id="4" name="TextBox 3">
            <a:extLst>
              <a:ext uri="{FF2B5EF4-FFF2-40B4-BE49-F238E27FC236}">
                <a16:creationId xmlns:a16="http://schemas.microsoft.com/office/drawing/2014/main" id="{C08A777D-4F97-5E92-F73F-EEF311EC974E}"/>
              </a:ext>
            </a:extLst>
          </p:cNvPr>
          <p:cNvSpPr txBox="1"/>
          <p:nvPr/>
        </p:nvSpPr>
        <p:spPr>
          <a:xfrm>
            <a:off x="882674" y="1113942"/>
            <a:ext cx="7042125"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Docker image pushed to Azure</a:t>
            </a:r>
          </a:p>
          <a:p>
            <a:pPr marL="342900" lvl="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Azure Container Instance created</a:t>
            </a:r>
          </a:p>
          <a:p>
            <a:pPr marL="342900" lvl="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Backend deployed on Azure</a:t>
            </a:r>
          </a:p>
          <a:p>
            <a:pPr marL="342900" lvl="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Application accessible via public endpoint</a:t>
            </a:r>
          </a:p>
        </p:txBody>
      </p:sp>
      <p:pic>
        <p:nvPicPr>
          <p:cNvPr id="9" name="Picture 8">
            <a:extLst>
              <a:ext uri="{FF2B5EF4-FFF2-40B4-BE49-F238E27FC236}">
                <a16:creationId xmlns:a16="http://schemas.microsoft.com/office/drawing/2014/main" id="{71CA6C68-7E8C-CF62-7AF1-2A25FB4C2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204" y="2772784"/>
            <a:ext cx="9992412" cy="3913765"/>
          </a:xfrm>
          <a:prstGeom prst="rect">
            <a:avLst/>
          </a:prstGeom>
        </p:spPr>
      </p:pic>
    </p:spTree>
    <p:extLst>
      <p:ext uri="{BB962C8B-B14F-4D97-AF65-F5344CB8AC3E}">
        <p14:creationId xmlns:p14="http://schemas.microsoft.com/office/powerpoint/2010/main" val="1226272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80C90-D14A-1C2A-F08E-3A4D3A8D6481}"/>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202550FD-5787-91C8-698F-70B3F190B5DE}"/>
              </a:ext>
            </a:extLst>
          </p:cNvPr>
          <p:cNvSpPr/>
          <p:nvPr/>
        </p:nvSpPr>
        <p:spPr>
          <a:xfrm>
            <a:off x="674127" y="436064"/>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Source Code Management</a:t>
            </a:r>
          </a:p>
        </p:txBody>
      </p:sp>
      <p:pic>
        <p:nvPicPr>
          <p:cNvPr id="2" name="Picture 1" descr="Logo&#10;&#10;Description automatically generated">
            <a:extLst>
              <a:ext uri="{FF2B5EF4-FFF2-40B4-BE49-F238E27FC236}">
                <a16:creationId xmlns:a16="http://schemas.microsoft.com/office/drawing/2014/main" id="{C4F8CD9D-6B54-B316-3BB6-8045F3094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6009F994-1235-AAE9-1E84-B1C2D8B845D9}"/>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40D2D255-63BF-0E1F-6DF5-3D96919435CA}"/>
              </a:ext>
            </a:extLst>
          </p:cNvPr>
          <p:cNvSpPr>
            <a:spLocks noGrp="1"/>
          </p:cNvSpPr>
          <p:nvPr>
            <p:ph type="sldNum" sz="quarter" idx="12"/>
          </p:nvPr>
        </p:nvSpPr>
        <p:spPr/>
        <p:txBody>
          <a:bodyPr/>
          <a:lstStyle/>
          <a:p>
            <a:fld id="{C8F35010-364B-470B-BB6C-DCBBE63D2E54}" type="slidenum">
              <a:rPr lang="en-US" smtClean="0">
                <a:solidFill>
                  <a:schemeClr val="tx1"/>
                </a:solidFill>
              </a:rPr>
              <a:t>27</a:t>
            </a:fld>
            <a:endParaRPr lang="en-US" dirty="0">
              <a:solidFill>
                <a:schemeClr val="tx1"/>
              </a:solidFill>
            </a:endParaRPr>
          </a:p>
        </p:txBody>
      </p:sp>
      <p:sp>
        <p:nvSpPr>
          <p:cNvPr id="4" name="TextBox 3">
            <a:extLst>
              <a:ext uri="{FF2B5EF4-FFF2-40B4-BE49-F238E27FC236}">
                <a16:creationId xmlns:a16="http://schemas.microsoft.com/office/drawing/2014/main" id="{48BB70F5-2E24-F95A-F6DF-0950655C9A1A}"/>
              </a:ext>
            </a:extLst>
          </p:cNvPr>
          <p:cNvSpPr txBox="1"/>
          <p:nvPr/>
        </p:nvSpPr>
        <p:spPr>
          <a:xfrm>
            <a:off x="7748833" y="1226237"/>
            <a:ext cx="3912124" cy="30469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buFont typeface="Arial" panose="020B0604020202020204" pitchFamily="34" charset="0"/>
              <a:buChar char="•"/>
            </a:pPr>
            <a:r>
              <a:rPr lang="en-IN" sz="2400" dirty="0"/>
              <a:t>GitHub used for version control</a:t>
            </a:r>
          </a:p>
          <a:p>
            <a:pPr marL="342900" lvl="0" indent="-342900">
              <a:buFont typeface="Arial" panose="020B0604020202020204" pitchFamily="34" charset="0"/>
              <a:buChar char="•"/>
            </a:pPr>
            <a:r>
              <a:rPr lang="en-IN" sz="2400" dirty="0"/>
              <a:t>Proper project structure maintained</a:t>
            </a:r>
          </a:p>
          <a:p>
            <a:pPr marL="342900" lvl="0" indent="-342900">
              <a:buFont typeface="Arial" panose="020B0604020202020204" pitchFamily="34" charset="0"/>
              <a:buChar char="•"/>
            </a:pPr>
            <a:r>
              <a:rPr lang="en-IN" sz="2400" dirty="0"/>
              <a:t>Meaningful commit messages</a:t>
            </a:r>
          </a:p>
          <a:p>
            <a:pPr marL="342900" lvl="0" indent="-342900">
              <a:buFont typeface="Arial" panose="020B0604020202020204" pitchFamily="34" charset="0"/>
              <a:buChar char="•"/>
            </a:pPr>
            <a:r>
              <a:rPr lang="en-IN" sz="2400" dirty="0"/>
              <a:t>README file included with setup instructions</a:t>
            </a:r>
          </a:p>
        </p:txBody>
      </p:sp>
      <p:pic>
        <p:nvPicPr>
          <p:cNvPr id="9" name="Picture 8">
            <a:extLst>
              <a:ext uri="{FF2B5EF4-FFF2-40B4-BE49-F238E27FC236}">
                <a16:creationId xmlns:a16="http://schemas.microsoft.com/office/drawing/2014/main" id="{AC946E8D-D691-B2BD-9B60-00DBD28047CF}"/>
              </a:ext>
            </a:extLst>
          </p:cNvPr>
          <p:cNvPicPr>
            <a:picLocks noChangeAspect="1"/>
          </p:cNvPicPr>
          <p:nvPr/>
        </p:nvPicPr>
        <p:blipFill>
          <a:blip r:embed="rId3"/>
          <a:stretch>
            <a:fillRect/>
          </a:stretch>
        </p:blipFill>
        <p:spPr>
          <a:xfrm>
            <a:off x="108630" y="1423448"/>
            <a:ext cx="7166743" cy="3996390"/>
          </a:xfrm>
          <a:prstGeom prst="rect">
            <a:avLst/>
          </a:prstGeom>
        </p:spPr>
      </p:pic>
    </p:spTree>
    <p:extLst>
      <p:ext uri="{BB962C8B-B14F-4D97-AF65-F5344CB8AC3E}">
        <p14:creationId xmlns:p14="http://schemas.microsoft.com/office/powerpoint/2010/main" val="3572313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745E1-CD2D-425A-8511-F724B5E414F2}"/>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231B155A-9854-4C27-7299-9967177385BB}"/>
              </a:ext>
            </a:extLst>
          </p:cNvPr>
          <p:cNvSpPr/>
          <p:nvPr/>
        </p:nvSpPr>
        <p:spPr>
          <a:xfrm>
            <a:off x="658085" y="420023"/>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Learning Outcomes</a:t>
            </a:r>
          </a:p>
        </p:txBody>
      </p:sp>
      <p:pic>
        <p:nvPicPr>
          <p:cNvPr id="2" name="Picture 1" descr="Logo&#10;&#10;Description automatically generated">
            <a:extLst>
              <a:ext uri="{FF2B5EF4-FFF2-40B4-BE49-F238E27FC236}">
                <a16:creationId xmlns:a16="http://schemas.microsoft.com/office/drawing/2014/main" id="{08A4F488-AFF8-6AB4-C5AA-9C69AD240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A34AF8F0-5E03-1949-7F56-1B23E5086104}"/>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B215CD65-CE53-A48C-6EAD-CE4417BB5AF6}"/>
              </a:ext>
            </a:extLst>
          </p:cNvPr>
          <p:cNvSpPr>
            <a:spLocks noGrp="1"/>
          </p:cNvSpPr>
          <p:nvPr>
            <p:ph type="sldNum" sz="quarter" idx="12"/>
          </p:nvPr>
        </p:nvSpPr>
        <p:spPr/>
        <p:txBody>
          <a:bodyPr/>
          <a:lstStyle/>
          <a:p>
            <a:fld id="{C8F35010-364B-470B-BB6C-DCBBE63D2E54}" type="slidenum">
              <a:rPr lang="en-US" smtClean="0">
                <a:solidFill>
                  <a:schemeClr val="tx1"/>
                </a:solidFill>
              </a:rPr>
              <a:t>28</a:t>
            </a:fld>
            <a:endParaRPr lang="en-US" dirty="0">
              <a:solidFill>
                <a:schemeClr val="tx1"/>
              </a:solidFill>
            </a:endParaRPr>
          </a:p>
        </p:txBody>
      </p:sp>
      <p:sp>
        <p:nvSpPr>
          <p:cNvPr id="4" name="TextBox 3">
            <a:extLst>
              <a:ext uri="{FF2B5EF4-FFF2-40B4-BE49-F238E27FC236}">
                <a16:creationId xmlns:a16="http://schemas.microsoft.com/office/drawing/2014/main" id="{8F5F9109-B361-E7A9-4547-D50AFAE1A9A0}"/>
              </a:ext>
            </a:extLst>
          </p:cNvPr>
          <p:cNvSpPr txBox="1"/>
          <p:nvPr/>
        </p:nvSpPr>
        <p:spPr>
          <a:xfrm>
            <a:off x="914758" y="1258321"/>
            <a:ext cx="8181115"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buFont typeface="Arial" panose="020B0604020202020204" pitchFamily="34" charset="0"/>
              <a:buChar char="•"/>
            </a:pPr>
            <a:r>
              <a:rPr lang="en-IN" sz="2400" dirty="0"/>
              <a:t>Full-stack application development</a:t>
            </a:r>
          </a:p>
          <a:p>
            <a:pPr marL="342900" lvl="0" indent="-342900">
              <a:buFont typeface="Arial" panose="020B0604020202020204" pitchFamily="34" charset="0"/>
              <a:buChar char="•"/>
            </a:pPr>
            <a:r>
              <a:rPr lang="en-IN" sz="2400" dirty="0"/>
              <a:t>REST API design using Spring Boot</a:t>
            </a:r>
          </a:p>
          <a:p>
            <a:pPr marL="342900" lvl="0" indent="-342900">
              <a:buFont typeface="Arial" panose="020B0604020202020204" pitchFamily="34" charset="0"/>
              <a:buChar char="•"/>
            </a:pPr>
            <a:r>
              <a:rPr lang="en-IN" sz="2400" dirty="0"/>
              <a:t>Angular frontend development</a:t>
            </a:r>
          </a:p>
          <a:p>
            <a:pPr marL="342900" lvl="0" indent="-342900">
              <a:buFont typeface="Arial" panose="020B0604020202020204" pitchFamily="34" charset="0"/>
              <a:buChar char="•"/>
            </a:pPr>
            <a:r>
              <a:rPr lang="en-IN" sz="2400" dirty="0"/>
              <a:t>Docker containerization</a:t>
            </a:r>
          </a:p>
          <a:p>
            <a:pPr marL="342900" lvl="0" indent="-342900">
              <a:buFont typeface="Arial" panose="020B0604020202020204" pitchFamily="34" charset="0"/>
              <a:buChar char="•"/>
            </a:pPr>
            <a:r>
              <a:rPr lang="en-IN" sz="2400" dirty="0"/>
              <a:t>Azure cloud deployment</a:t>
            </a:r>
          </a:p>
          <a:p>
            <a:pPr marL="342900" lvl="0" indent="-342900">
              <a:buFont typeface="Arial" panose="020B0604020202020204" pitchFamily="34" charset="0"/>
              <a:buChar char="•"/>
            </a:pPr>
            <a:r>
              <a:rPr lang="en-IN" sz="2400" dirty="0"/>
              <a:t>Debugging and problem-solving</a:t>
            </a:r>
          </a:p>
        </p:txBody>
      </p:sp>
      <p:pic>
        <p:nvPicPr>
          <p:cNvPr id="5" name="Picture 4">
            <a:extLst>
              <a:ext uri="{FF2B5EF4-FFF2-40B4-BE49-F238E27FC236}">
                <a16:creationId xmlns:a16="http://schemas.microsoft.com/office/drawing/2014/main" id="{B4AC5D8B-F221-7C75-AB71-E39C5FEEF1B9}"/>
              </a:ext>
            </a:extLst>
          </p:cNvPr>
          <p:cNvPicPr>
            <a:picLocks noChangeAspect="1"/>
          </p:cNvPicPr>
          <p:nvPr/>
        </p:nvPicPr>
        <p:blipFill>
          <a:blip r:embed="rId3"/>
          <a:stretch>
            <a:fillRect/>
          </a:stretch>
        </p:blipFill>
        <p:spPr>
          <a:xfrm>
            <a:off x="1084084" y="3566644"/>
            <a:ext cx="10727702" cy="2789703"/>
          </a:xfrm>
          <a:prstGeom prst="rect">
            <a:avLst/>
          </a:prstGeom>
        </p:spPr>
      </p:pic>
    </p:spTree>
    <p:extLst>
      <p:ext uri="{BB962C8B-B14F-4D97-AF65-F5344CB8AC3E}">
        <p14:creationId xmlns:p14="http://schemas.microsoft.com/office/powerpoint/2010/main" val="1530165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CEC82-254E-CB0B-3CBC-9DC12246B762}"/>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EC9680CF-7C3F-18B2-341B-37A23CF1567D}"/>
              </a:ext>
            </a:extLst>
          </p:cNvPr>
          <p:cNvSpPr/>
          <p:nvPr/>
        </p:nvSpPr>
        <p:spPr>
          <a:xfrm>
            <a:off x="658085" y="420023"/>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Conclusion</a:t>
            </a:r>
          </a:p>
        </p:txBody>
      </p:sp>
      <p:pic>
        <p:nvPicPr>
          <p:cNvPr id="2" name="Picture 1" descr="Logo&#10;&#10;Description automatically generated">
            <a:extLst>
              <a:ext uri="{FF2B5EF4-FFF2-40B4-BE49-F238E27FC236}">
                <a16:creationId xmlns:a16="http://schemas.microsoft.com/office/drawing/2014/main" id="{04861B90-C849-CB6C-E9AE-667CAB43A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503CCCC7-6556-BAE5-DF09-EA47D7F96E7E}"/>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6643EBB8-B790-453F-AB24-D8B8DC88B6C1}"/>
              </a:ext>
            </a:extLst>
          </p:cNvPr>
          <p:cNvSpPr>
            <a:spLocks noGrp="1"/>
          </p:cNvSpPr>
          <p:nvPr>
            <p:ph type="sldNum" sz="quarter" idx="12"/>
          </p:nvPr>
        </p:nvSpPr>
        <p:spPr/>
        <p:txBody>
          <a:bodyPr/>
          <a:lstStyle/>
          <a:p>
            <a:fld id="{C8F35010-364B-470B-BB6C-DCBBE63D2E54}" type="slidenum">
              <a:rPr lang="en-US" smtClean="0">
                <a:solidFill>
                  <a:schemeClr val="tx1"/>
                </a:solidFill>
              </a:rPr>
              <a:t>29</a:t>
            </a:fld>
            <a:endParaRPr lang="en-US" dirty="0">
              <a:solidFill>
                <a:schemeClr val="tx1"/>
              </a:solidFill>
            </a:endParaRPr>
          </a:p>
        </p:txBody>
      </p:sp>
      <p:sp>
        <p:nvSpPr>
          <p:cNvPr id="4" name="TextBox 3">
            <a:extLst>
              <a:ext uri="{FF2B5EF4-FFF2-40B4-BE49-F238E27FC236}">
                <a16:creationId xmlns:a16="http://schemas.microsoft.com/office/drawing/2014/main" id="{A0B6DAFC-F642-5BE6-B5C3-56C05A63EE51}"/>
              </a:ext>
            </a:extLst>
          </p:cNvPr>
          <p:cNvSpPr txBox="1"/>
          <p:nvPr/>
        </p:nvSpPr>
        <p:spPr>
          <a:xfrm>
            <a:off x="914758" y="1258321"/>
            <a:ext cx="10321993" cy="415498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400" dirty="0"/>
              <a:t>The Task Management Application provides an efficient and user-friendly solution for organizing daily tasks by allowing users to create, update, delete, and track tasks based on their completion status and due dates. By integrating an Angular-based frontend with a Spring Boot backend, the system ensures smooth interaction, secure data handling, and reliable persistence using Spring Data JPA. The application improves productivity by offering clear visibility of pending and completed tasks through filtering and status updates. Overall, this project demonstrates a practical full-stack implementation that follows real-world development practices and serves as a strong foundation for future enhancements such as notifications, advanced analytics, and cloud scalability.</a:t>
            </a:r>
            <a:endParaRPr lang="en-IN" sz="2400" dirty="0"/>
          </a:p>
        </p:txBody>
      </p:sp>
    </p:spTree>
    <p:extLst>
      <p:ext uri="{BB962C8B-B14F-4D97-AF65-F5344CB8AC3E}">
        <p14:creationId xmlns:p14="http://schemas.microsoft.com/office/powerpoint/2010/main" val="4119647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8A75A-540A-EA2A-8491-752EE52DA4DD}"/>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4B6EC96A-7B16-0E43-89C5-102C82D60623}"/>
              </a:ext>
            </a:extLst>
          </p:cNvPr>
          <p:cNvSpPr/>
          <p:nvPr/>
        </p:nvSpPr>
        <p:spPr>
          <a:xfrm>
            <a:off x="722254" y="612527"/>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Technology Stack</a:t>
            </a:r>
          </a:p>
        </p:txBody>
      </p:sp>
      <p:pic>
        <p:nvPicPr>
          <p:cNvPr id="2" name="Picture 1" descr="Logo&#10;&#10;Description automatically generated">
            <a:extLst>
              <a:ext uri="{FF2B5EF4-FFF2-40B4-BE49-F238E27FC236}">
                <a16:creationId xmlns:a16="http://schemas.microsoft.com/office/drawing/2014/main" id="{727D1B57-93E6-C3AC-7C1E-DDE3DF4D8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065983DD-06FA-804D-CCA7-5DAA173680AC}"/>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E050AFFE-960F-924B-CB6D-C928F5101484}"/>
              </a:ext>
            </a:extLst>
          </p:cNvPr>
          <p:cNvSpPr>
            <a:spLocks noGrp="1"/>
          </p:cNvSpPr>
          <p:nvPr>
            <p:ph type="sldNum" sz="quarter" idx="12"/>
          </p:nvPr>
        </p:nvSpPr>
        <p:spPr/>
        <p:txBody>
          <a:bodyPr/>
          <a:lstStyle/>
          <a:p>
            <a:fld id="{C8F35010-364B-470B-BB6C-DCBBE63D2E54}" type="slidenum">
              <a:rPr lang="en-US" smtClean="0">
                <a:solidFill>
                  <a:schemeClr val="tx1"/>
                </a:solidFill>
              </a:rPr>
              <a:t>3</a:t>
            </a:fld>
            <a:endParaRPr lang="en-US" dirty="0">
              <a:solidFill>
                <a:schemeClr val="tx1"/>
              </a:solidFill>
            </a:endParaRPr>
          </a:p>
        </p:txBody>
      </p:sp>
      <p:sp>
        <p:nvSpPr>
          <p:cNvPr id="4" name="TextBox 3">
            <a:extLst>
              <a:ext uri="{FF2B5EF4-FFF2-40B4-BE49-F238E27FC236}">
                <a16:creationId xmlns:a16="http://schemas.microsoft.com/office/drawing/2014/main" id="{1779B1A5-7751-21D6-093C-00DB85198596}"/>
              </a:ext>
            </a:extLst>
          </p:cNvPr>
          <p:cNvSpPr txBox="1"/>
          <p:nvPr/>
        </p:nvSpPr>
        <p:spPr>
          <a:xfrm>
            <a:off x="962886" y="1402700"/>
            <a:ext cx="8758630" cy="44319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sz="2400" b="1" dirty="0"/>
              <a:t>Frontend:</a:t>
            </a:r>
            <a:endParaRPr lang="en-IN" sz="2400" dirty="0"/>
          </a:p>
          <a:p>
            <a:pPr lvl="0"/>
            <a:r>
              <a:rPr lang="en-IN" sz="2400" dirty="0"/>
              <a:t>      Angular</a:t>
            </a:r>
          </a:p>
          <a:p>
            <a:pPr lvl="0"/>
            <a:r>
              <a:rPr lang="en-IN" sz="2400" dirty="0"/>
              <a:t>      HTML, CSS, TypeScript</a:t>
            </a:r>
          </a:p>
          <a:p>
            <a:pPr marL="342900" indent="-342900">
              <a:buFont typeface="Arial" panose="020B0604020202020204" pitchFamily="34" charset="0"/>
              <a:buChar char="•"/>
            </a:pPr>
            <a:r>
              <a:rPr lang="en-IN" sz="2400" b="1" dirty="0"/>
              <a:t>Backend:</a:t>
            </a:r>
            <a:endParaRPr lang="en-IN" sz="2400" dirty="0"/>
          </a:p>
          <a:p>
            <a:pPr lvl="0"/>
            <a:r>
              <a:rPr lang="en-IN" sz="2400" dirty="0"/>
              <a:t>      Spring Boot</a:t>
            </a:r>
          </a:p>
          <a:p>
            <a:pPr lvl="0"/>
            <a:r>
              <a:rPr lang="en-IN" sz="2400" dirty="0"/>
              <a:t>      Spring Data JPA</a:t>
            </a:r>
          </a:p>
          <a:p>
            <a:pPr marL="342900" indent="-342900">
              <a:buFont typeface="Arial" panose="020B0604020202020204" pitchFamily="34" charset="0"/>
              <a:buChar char="•"/>
            </a:pPr>
            <a:r>
              <a:rPr lang="en-IN" sz="2400" b="1" dirty="0"/>
              <a:t>Database:</a:t>
            </a:r>
            <a:endParaRPr lang="en-IN" sz="2400" dirty="0"/>
          </a:p>
          <a:p>
            <a:pPr lvl="0"/>
            <a:r>
              <a:rPr lang="en-IN" sz="2400" dirty="0"/>
              <a:t>      MySQL</a:t>
            </a:r>
          </a:p>
          <a:p>
            <a:pPr marL="342900" indent="-342900">
              <a:buFont typeface="Arial" panose="020B0604020202020204" pitchFamily="34" charset="0"/>
              <a:buChar char="•"/>
            </a:pPr>
            <a:r>
              <a:rPr lang="en-IN" sz="2400" b="1" dirty="0"/>
              <a:t>DevOps &amp; Cloud:</a:t>
            </a:r>
            <a:endParaRPr lang="en-IN" sz="2400" dirty="0"/>
          </a:p>
          <a:p>
            <a:pPr lvl="0"/>
            <a:r>
              <a:rPr lang="en-IN" sz="2400" dirty="0"/>
              <a:t>      Docker</a:t>
            </a:r>
          </a:p>
          <a:p>
            <a:pPr lvl="0"/>
            <a:r>
              <a:rPr lang="en-IN" sz="2400" dirty="0"/>
              <a:t>      Azure Container Instances</a:t>
            </a:r>
          </a:p>
          <a:p>
            <a:pPr marL="285750" indent="-285750">
              <a:buFont typeface="Arial" panose="020B0604020202020204" pitchFamily="34" charset="0"/>
              <a:buChar char="•"/>
            </a:pPr>
            <a:endParaRPr lang="en-US" dirty="0">
              <a:solidFill>
                <a:srgbClr val="0187CC"/>
              </a:solidFill>
              <a:latin typeface="HK Grotesk"/>
            </a:endParaRPr>
          </a:p>
        </p:txBody>
      </p:sp>
      <p:pic>
        <p:nvPicPr>
          <p:cNvPr id="5" name="Picture 4">
            <a:extLst>
              <a:ext uri="{FF2B5EF4-FFF2-40B4-BE49-F238E27FC236}">
                <a16:creationId xmlns:a16="http://schemas.microsoft.com/office/drawing/2014/main" id="{EEABD3E2-69C0-F92A-42EC-6849826D6EEF}"/>
              </a:ext>
            </a:extLst>
          </p:cNvPr>
          <p:cNvPicPr>
            <a:picLocks noChangeAspect="1"/>
          </p:cNvPicPr>
          <p:nvPr/>
        </p:nvPicPr>
        <p:blipFill>
          <a:blip r:embed="rId3"/>
          <a:stretch>
            <a:fillRect/>
          </a:stretch>
        </p:blipFill>
        <p:spPr>
          <a:xfrm>
            <a:off x="4967926" y="1023317"/>
            <a:ext cx="7138840" cy="4811366"/>
          </a:xfrm>
          <a:prstGeom prst="rect">
            <a:avLst/>
          </a:prstGeom>
        </p:spPr>
      </p:pic>
      <p:pic>
        <p:nvPicPr>
          <p:cNvPr id="7" name="Picture 6">
            <a:extLst>
              <a:ext uri="{FF2B5EF4-FFF2-40B4-BE49-F238E27FC236}">
                <a16:creationId xmlns:a16="http://schemas.microsoft.com/office/drawing/2014/main" id="{93B8152C-A0C0-9C8E-C181-89CB6A415E48}"/>
              </a:ext>
            </a:extLst>
          </p:cNvPr>
          <p:cNvPicPr>
            <a:picLocks noChangeAspect="1"/>
          </p:cNvPicPr>
          <p:nvPr/>
        </p:nvPicPr>
        <p:blipFill>
          <a:blip r:embed="rId4"/>
          <a:stretch>
            <a:fillRect/>
          </a:stretch>
        </p:blipFill>
        <p:spPr>
          <a:xfrm>
            <a:off x="108630" y="37179"/>
            <a:ext cx="1450946" cy="1450946"/>
          </a:xfrm>
          <a:prstGeom prst="rect">
            <a:avLst/>
          </a:prstGeom>
        </p:spPr>
      </p:pic>
    </p:spTree>
    <p:extLst>
      <p:ext uri="{BB962C8B-B14F-4D97-AF65-F5344CB8AC3E}">
        <p14:creationId xmlns:p14="http://schemas.microsoft.com/office/powerpoint/2010/main" val="3227857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92CBD-9B29-07BB-89C0-FDF1F8613C1C}"/>
              </a:ext>
            </a:extLst>
          </p:cNvPr>
          <p:cNvPicPr>
            <a:picLocks noChangeAspect="1"/>
          </p:cNvPicPr>
          <p:nvPr/>
        </p:nvPicPr>
        <p:blipFill>
          <a:blip r:embed="rId2"/>
          <a:stretch>
            <a:fillRect/>
          </a:stretch>
        </p:blipFill>
        <p:spPr>
          <a:xfrm>
            <a:off x="744718" y="292230"/>
            <a:ext cx="10793690" cy="5986021"/>
          </a:xfrm>
          <a:prstGeom prst="rect">
            <a:avLst/>
          </a:prstGeom>
        </p:spPr>
      </p:pic>
    </p:spTree>
    <p:extLst>
      <p:ext uri="{BB962C8B-B14F-4D97-AF65-F5344CB8AC3E}">
        <p14:creationId xmlns:p14="http://schemas.microsoft.com/office/powerpoint/2010/main" val="148729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9D858-B8C6-66BA-A453-3EFFA2F5454C}"/>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32660EE9-EC88-F2F7-8241-8E42840845F4}"/>
              </a:ext>
            </a:extLst>
          </p:cNvPr>
          <p:cNvSpPr/>
          <p:nvPr/>
        </p:nvSpPr>
        <p:spPr>
          <a:xfrm>
            <a:off x="802465" y="532317"/>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System Architecture</a:t>
            </a:r>
          </a:p>
        </p:txBody>
      </p:sp>
      <p:pic>
        <p:nvPicPr>
          <p:cNvPr id="2" name="Picture 1" descr="Logo&#10;&#10;Description automatically generated">
            <a:extLst>
              <a:ext uri="{FF2B5EF4-FFF2-40B4-BE49-F238E27FC236}">
                <a16:creationId xmlns:a16="http://schemas.microsoft.com/office/drawing/2014/main" id="{32685EA5-187E-D7D8-4DEE-6C2ADB374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20BFCC09-C6D5-032E-7DF8-A7447A944566}"/>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D1207321-55D4-CDA0-F344-F73411D70E02}"/>
              </a:ext>
            </a:extLst>
          </p:cNvPr>
          <p:cNvSpPr>
            <a:spLocks noGrp="1"/>
          </p:cNvSpPr>
          <p:nvPr>
            <p:ph type="sldNum" sz="quarter" idx="12"/>
          </p:nvPr>
        </p:nvSpPr>
        <p:spPr/>
        <p:txBody>
          <a:bodyPr/>
          <a:lstStyle/>
          <a:p>
            <a:fld id="{C8F35010-364B-470B-BB6C-DCBBE63D2E54}" type="slidenum">
              <a:rPr lang="en-US" smtClean="0">
                <a:solidFill>
                  <a:schemeClr val="tx1"/>
                </a:solidFill>
              </a:rPr>
              <a:t>4</a:t>
            </a:fld>
            <a:endParaRPr lang="en-US" dirty="0">
              <a:solidFill>
                <a:schemeClr val="tx1"/>
              </a:solidFill>
            </a:endParaRPr>
          </a:p>
        </p:txBody>
      </p:sp>
      <p:sp>
        <p:nvSpPr>
          <p:cNvPr id="4" name="TextBox 3">
            <a:extLst>
              <a:ext uri="{FF2B5EF4-FFF2-40B4-BE49-F238E27FC236}">
                <a16:creationId xmlns:a16="http://schemas.microsoft.com/office/drawing/2014/main" id="{F1AE8CCE-274F-0CB6-0074-06BF357DB533}"/>
              </a:ext>
            </a:extLst>
          </p:cNvPr>
          <p:cNvSpPr txBox="1"/>
          <p:nvPr/>
        </p:nvSpPr>
        <p:spPr>
          <a:xfrm>
            <a:off x="108630" y="1662421"/>
            <a:ext cx="6725803" cy="44012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buFont typeface="Arial" panose="020B0604020202020204" pitchFamily="34" charset="0"/>
              <a:buChar char="•"/>
            </a:pPr>
            <a:r>
              <a:rPr lang="en-IN" sz="2800" dirty="0"/>
              <a:t>Angular frontend communicates with backend using REST APIs</a:t>
            </a:r>
          </a:p>
          <a:p>
            <a:pPr marL="342900" lvl="0" indent="-342900">
              <a:buFont typeface="Arial" panose="020B0604020202020204" pitchFamily="34" charset="0"/>
              <a:buChar char="•"/>
            </a:pPr>
            <a:r>
              <a:rPr lang="en-IN" sz="2800" dirty="0"/>
              <a:t>Spring Boot backend handles business logic</a:t>
            </a:r>
          </a:p>
          <a:p>
            <a:pPr marL="342900" lvl="0" indent="-342900">
              <a:buFont typeface="Arial" panose="020B0604020202020204" pitchFamily="34" charset="0"/>
              <a:buChar char="•"/>
            </a:pPr>
            <a:r>
              <a:rPr lang="en-IN" sz="2800" dirty="0"/>
              <a:t>Spring Data JPA manages database operations</a:t>
            </a:r>
          </a:p>
          <a:p>
            <a:pPr marL="342900" lvl="0" indent="-342900">
              <a:buFont typeface="Arial" panose="020B0604020202020204" pitchFamily="34" charset="0"/>
              <a:buChar char="•"/>
            </a:pPr>
            <a:r>
              <a:rPr lang="en-IN" sz="2800" dirty="0"/>
              <a:t>MySQL stores user and task data</a:t>
            </a:r>
          </a:p>
          <a:p>
            <a:pPr marL="342900" lvl="0" indent="-342900">
              <a:buFont typeface="Arial" panose="020B0604020202020204" pitchFamily="34" charset="0"/>
              <a:buChar char="•"/>
            </a:pPr>
            <a:r>
              <a:rPr lang="en-IN" sz="2800" dirty="0"/>
              <a:t>Docker containerizes the backend</a:t>
            </a:r>
          </a:p>
          <a:p>
            <a:pPr marL="342900" lvl="0" indent="-342900">
              <a:buFont typeface="Arial" panose="020B0604020202020204" pitchFamily="34" charset="0"/>
              <a:buChar char="•"/>
            </a:pPr>
            <a:r>
              <a:rPr lang="en-IN" sz="2800" dirty="0"/>
              <a:t>Azure hosts the containerized application</a:t>
            </a:r>
          </a:p>
        </p:txBody>
      </p:sp>
      <p:pic>
        <p:nvPicPr>
          <p:cNvPr id="5" name="Picture 4">
            <a:extLst>
              <a:ext uri="{FF2B5EF4-FFF2-40B4-BE49-F238E27FC236}">
                <a16:creationId xmlns:a16="http://schemas.microsoft.com/office/drawing/2014/main" id="{AD4CBC6D-C4B2-3DAC-5BAD-4B0D719F4C95}"/>
              </a:ext>
            </a:extLst>
          </p:cNvPr>
          <p:cNvPicPr>
            <a:picLocks noChangeAspect="1"/>
          </p:cNvPicPr>
          <p:nvPr/>
        </p:nvPicPr>
        <p:blipFill>
          <a:blip r:embed="rId3"/>
          <a:stretch>
            <a:fillRect/>
          </a:stretch>
        </p:blipFill>
        <p:spPr>
          <a:xfrm>
            <a:off x="6562007" y="230493"/>
            <a:ext cx="5521363" cy="6063626"/>
          </a:xfrm>
          <a:prstGeom prst="rect">
            <a:avLst/>
          </a:prstGeom>
        </p:spPr>
      </p:pic>
    </p:spTree>
    <p:extLst>
      <p:ext uri="{BB962C8B-B14F-4D97-AF65-F5344CB8AC3E}">
        <p14:creationId xmlns:p14="http://schemas.microsoft.com/office/powerpoint/2010/main" val="1626862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7BA17B-F805-114F-EB09-FD4A31AF0BC1}"/>
              </a:ext>
            </a:extLst>
          </p:cNvPr>
          <p:cNvPicPr>
            <a:picLocks noChangeAspect="1"/>
          </p:cNvPicPr>
          <p:nvPr/>
        </p:nvPicPr>
        <p:blipFill>
          <a:blip r:embed="rId2"/>
          <a:stretch>
            <a:fillRect/>
          </a:stretch>
        </p:blipFill>
        <p:spPr>
          <a:xfrm>
            <a:off x="537328" y="273377"/>
            <a:ext cx="10796440" cy="6311245"/>
          </a:xfrm>
          <a:prstGeom prst="rect">
            <a:avLst/>
          </a:prstGeom>
        </p:spPr>
      </p:pic>
    </p:spTree>
    <p:extLst>
      <p:ext uri="{BB962C8B-B14F-4D97-AF65-F5344CB8AC3E}">
        <p14:creationId xmlns:p14="http://schemas.microsoft.com/office/powerpoint/2010/main" val="1132909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2F59-3513-F709-75D4-4A372F99EC67}"/>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C16B8CFA-75AD-C948-F558-D94CDC8B074A}"/>
              </a:ext>
            </a:extLst>
          </p:cNvPr>
          <p:cNvSpPr/>
          <p:nvPr/>
        </p:nvSpPr>
        <p:spPr>
          <a:xfrm>
            <a:off x="722253" y="484191"/>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               Frontend Implementation</a:t>
            </a:r>
          </a:p>
        </p:txBody>
      </p:sp>
      <p:pic>
        <p:nvPicPr>
          <p:cNvPr id="2" name="Picture 1" descr="Logo&#10;&#10;Description automatically generated">
            <a:extLst>
              <a:ext uri="{FF2B5EF4-FFF2-40B4-BE49-F238E27FC236}">
                <a16:creationId xmlns:a16="http://schemas.microsoft.com/office/drawing/2014/main" id="{1BF30C1A-3399-73B9-412D-F32FEAD46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5E654D44-2C57-B42C-5EFD-2B535114383D}"/>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8D490440-F5BA-2004-8132-73A6F866BBE8}"/>
              </a:ext>
            </a:extLst>
          </p:cNvPr>
          <p:cNvSpPr>
            <a:spLocks noGrp="1"/>
          </p:cNvSpPr>
          <p:nvPr>
            <p:ph type="sldNum" sz="quarter" idx="12"/>
          </p:nvPr>
        </p:nvSpPr>
        <p:spPr/>
        <p:txBody>
          <a:bodyPr/>
          <a:lstStyle/>
          <a:p>
            <a:fld id="{C8F35010-364B-470B-BB6C-DCBBE63D2E54}" type="slidenum">
              <a:rPr lang="en-US" smtClean="0">
                <a:solidFill>
                  <a:schemeClr val="tx1"/>
                </a:solidFill>
              </a:rPr>
              <a:t>6</a:t>
            </a:fld>
            <a:endParaRPr lang="en-US" dirty="0">
              <a:solidFill>
                <a:schemeClr val="tx1"/>
              </a:solidFill>
            </a:endParaRPr>
          </a:p>
        </p:txBody>
      </p:sp>
      <p:sp>
        <p:nvSpPr>
          <p:cNvPr id="4" name="TextBox 3">
            <a:extLst>
              <a:ext uri="{FF2B5EF4-FFF2-40B4-BE49-F238E27FC236}">
                <a16:creationId xmlns:a16="http://schemas.microsoft.com/office/drawing/2014/main" id="{50864C3D-EFFA-BCF2-5018-AFD1C1A9222C}"/>
              </a:ext>
            </a:extLst>
          </p:cNvPr>
          <p:cNvSpPr txBox="1"/>
          <p:nvPr/>
        </p:nvSpPr>
        <p:spPr>
          <a:xfrm>
            <a:off x="834547" y="1386658"/>
            <a:ext cx="9528651" cy="35394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buFont typeface="Arial" panose="020B0604020202020204" pitchFamily="34" charset="0"/>
              <a:buChar char="•"/>
            </a:pPr>
            <a:r>
              <a:rPr lang="en-IN" sz="2800" dirty="0"/>
              <a:t>Developed using Angular</a:t>
            </a:r>
          </a:p>
          <a:p>
            <a:pPr marL="457200" lvl="0" indent="-457200">
              <a:buFont typeface="Arial" panose="020B0604020202020204" pitchFamily="34" charset="0"/>
              <a:buChar char="•"/>
            </a:pPr>
            <a:r>
              <a:rPr lang="en-IN" sz="2800" dirty="0"/>
              <a:t>Responsive UI with clean layout</a:t>
            </a:r>
          </a:p>
          <a:p>
            <a:pPr marL="457200" lvl="0" indent="-457200">
              <a:buFont typeface="Arial" panose="020B0604020202020204" pitchFamily="34" charset="0"/>
              <a:buChar char="•"/>
            </a:pPr>
            <a:r>
              <a:rPr lang="en-IN" sz="2800" dirty="0"/>
              <a:t>Forms for task creation and update</a:t>
            </a:r>
          </a:p>
          <a:p>
            <a:pPr marL="457200" lvl="0" indent="-457200">
              <a:buFont typeface="Arial" panose="020B0604020202020204" pitchFamily="34" charset="0"/>
              <a:buChar char="•"/>
            </a:pPr>
            <a:r>
              <a:rPr lang="en-IN" sz="2800" dirty="0"/>
              <a:t>Filters for task status</a:t>
            </a:r>
          </a:p>
          <a:p>
            <a:pPr marL="457200" lvl="0" indent="-457200">
              <a:buFont typeface="Arial" panose="020B0604020202020204" pitchFamily="34" charset="0"/>
              <a:buChar char="•"/>
            </a:pPr>
            <a:r>
              <a:rPr lang="en-IN" sz="2800" dirty="0"/>
              <a:t>Includes filters to view tasks based on status</a:t>
            </a:r>
          </a:p>
          <a:p>
            <a:pPr marL="457200" lvl="0" indent="-457200">
              <a:buFont typeface="Arial" panose="020B0604020202020204" pitchFamily="34" charset="0"/>
              <a:buChar char="•"/>
            </a:pPr>
            <a:r>
              <a:rPr lang="en-IN" sz="2800" dirty="0"/>
              <a:t>Communicates with backend using </a:t>
            </a:r>
            <a:r>
              <a:rPr lang="en-IN" sz="2800" dirty="0" err="1"/>
              <a:t>HttpClient</a:t>
            </a:r>
            <a:endParaRPr lang="en-IN" sz="2800" dirty="0"/>
          </a:p>
          <a:p>
            <a:pPr marL="457200" lvl="0" indent="-457200">
              <a:buFont typeface="Arial" panose="020B0604020202020204" pitchFamily="34" charset="0"/>
              <a:buChar char="•"/>
            </a:pPr>
            <a:r>
              <a:rPr lang="en-IN" sz="2800" dirty="0"/>
              <a:t>Ensues smooth user interaction and real-time data updates</a:t>
            </a:r>
          </a:p>
        </p:txBody>
      </p:sp>
      <p:pic>
        <p:nvPicPr>
          <p:cNvPr id="5" name="Picture 4">
            <a:extLst>
              <a:ext uri="{FF2B5EF4-FFF2-40B4-BE49-F238E27FC236}">
                <a16:creationId xmlns:a16="http://schemas.microsoft.com/office/drawing/2014/main" id="{B60914ED-B76A-38D0-966B-A05B0A4BD1C2}"/>
              </a:ext>
            </a:extLst>
          </p:cNvPr>
          <p:cNvPicPr>
            <a:picLocks noChangeAspect="1"/>
          </p:cNvPicPr>
          <p:nvPr/>
        </p:nvPicPr>
        <p:blipFill>
          <a:blip r:embed="rId3"/>
          <a:stretch>
            <a:fillRect/>
          </a:stretch>
        </p:blipFill>
        <p:spPr>
          <a:xfrm>
            <a:off x="8610600" y="1207367"/>
            <a:ext cx="3399148" cy="2817878"/>
          </a:xfrm>
          <a:prstGeom prst="rect">
            <a:avLst/>
          </a:prstGeom>
        </p:spPr>
      </p:pic>
    </p:spTree>
    <p:extLst>
      <p:ext uri="{BB962C8B-B14F-4D97-AF65-F5344CB8AC3E}">
        <p14:creationId xmlns:p14="http://schemas.microsoft.com/office/powerpoint/2010/main" val="345420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88064-3DB8-DD03-2CA2-3AB613DF8DFE}"/>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224B8E36-4151-A758-4C37-6155D1831E26}"/>
              </a:ext>
            </a:extLst>
          </p:cNvPr>
          <p:cNvSpPr/>
          <p:nvPr/>
        </p:nvSpPr>
        <p:spPr>
          <a:xfrm>
            <a:off x="650147" y="371731"/>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Core Functionalities</a:t>
            </a:r>
          </a:p>
        </p:txBody>
      </p:sp>
      <p:pic>
        <p:nvPicPr>
          <p:cNvPr id="2" name="Picture 1" descr="Logo&#10;&#10;Description automatically generated">
            <a:extLst>
              <a:ext uri="{FF2B5EF4-FFF2-40B4-BE49-F238E27FC236}">
                <a16:creationId xmlns:a16="http://schemas.microsoft.com/office/drawing/2014/main" id="{CB995443-08F1-905B-C937-34B110C9E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CADD31D4-C215-191C-D25F-1FD3541AAD81}"/>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67D47313-44DA-44EF-A392-F43C201DA733}"/>
              </a:ext>
            </a:extLst>
          </p:cNvPr>
          <p:cNvSpPr>
            <a:spLocks noGrp="1"/>
          </p:cNvSpPr>
          <p:nvPr>
            <p:ph type="sldNum" sz="quarter" idx="12"/>
          </p:nvPr>
        </p:nvSpPr>
        <p:spPr/>
        <p:txBody>
          <a:bodyPr/>
          <a:lstStyle/>
          <a:p>
            <a:fld id="{C8F35010-364B-470B-BB6C-DCBBE63D2E54}" type="slidenum">
              <a:rPr lang="en-US" smtClean="0">
                <a:solidFill>
                  <a:schemeClr val="tx1"/>
                </a:solidFill>
              </a:rPr>
              <a:t>7</a:t>
            </a:fld>
            <a:endParaRPr lang="en-US" dirty="0">
              <a:solidFill>
                <a:schemeClr val="tx1"/>
              </a:solidFill>
            </a:endParaRPr>
          </a:p>
        </p:txBody>
      </p:sp>
      <p:sp>
        <p:nvSpPr>
          <p:cNvPr id="4" name="TextBox 3">
            <a:extLst>
              <a:ext uri="{FF2B5EF4-FFF2-40B4-BE49-F238E27FC236}">
                <a16:creationId xmlns:a16="http://schemas.microsoft.com/office/drawing/2014/main" id="{AF06E84B-DF70-782D-C3A6-5764ECFA02DF}"/>
              </a:ext>
            </a:extLst>
          </p:cNvPr>
          <p:cNvSpPr txBox="1"/>
          <p:nvPr/>
        </p:nvSpPr>
        <p:spPr>
          <a:xfrm>
            <a:off x="1074353" y="1373428"/>
            <a:ext cx="6590712" cy="338554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buFont typeface="Arial" panose="020B0604020202020204" pitchFamily="34" charset="0"/>
              <a:buChar char="•"/>
            </a:pPr>
            <a:r>
              <a:rPr lang="en-IN" sz="2800" dirty="0"/>
              <a:t>User login and authentication</a:t>
            </a:r>
          </a:p>
          <a:p>
            <a:pPr marL="342900" lvl="0" indent="-342900">
              <a:buFont typeface="Arial" panose="020B0604020202020204" pitchFamily="34" charset="0"/>
              <a:buChar char="•"/>
            </a:pPr>
            <a:r>
              <a:rPr lang="en-IN" sz="2800" dirty="0"/>
              <a:t>Create new tasks</a:t>
            </a:r>
          </a:p>
          <a:p>
            <a:pPr marL="342900" lvl="0" indent="-342900">
              <a:buFont typeface="Arial" panose="020B0604020202020204" pitchFamily="34" charset="0"/>
              <a:buChar char="•"/>
            </a:pPr>
            <a:r>
              <a:rPr lang="en-IN" sz="2800" dirty="0"/>
              <a:t>Edit existing tasks</a:t>
            </a:r>
          </a:p>
          <a:p>
            <a:pPr marL="342900" lvl="0" indent="-342900">
              <a:buFont typeface="Arial" panose="020B0604020202020204" pitchFamily="34" charset="0"/>
              <a:buChar char="•"/>
            </a:pPr>
            <a:r>
              <a:rPr lang="en-IN" sz="2800" dirty="0"/>
              <a:t>Delete tasks</a:t>
            </a:r>
          </a:p>
          <a:p>
            <a:pPr marL="342900" lvl="0" indent="-342900">
              <a:buFont typeface="Arial" panose="020B0604020202020204" pitchFamily="34" charset="0"/>
              <a:buChar char="•"/>
            </a:pPr>
            <a:r>
              <a:rPr lang="en-IN" sz="2800" dirty="0"/>
              <a:t>Mark tasks as </a:t>
            </a:r>
            <a:r>
              <a:rPr lang="en-IN" sz="2800" b="1" dirty="0"/>
              <a:t>Completed / Pending</a:t>
            </a:r>
            <a:endParaRPr lang="en-IN" sz="2800" dirty="0"/>
          </a:p>
          <a:p>
            <a:pPr marL="342900" lvl="0" indent="-342900">
              <a:buFont typeface="Arial" panose="020B0604020202020204" pitchFamily="34" charset="0"/>
              <a:buChar char="•"/>
            </a:pPr>
            <a:r>
              <a:rPr lang="en-IN" sz="2800" dirty="0"/>
              <a:t>Filter tasks by status</a:t>
            </a:r>
          </a:p>
          <a:p>
            <a:pPr marL="342900" lvl="0" indent="-342900">
              <a:buFont typeface="Arial" panose="020B0604020202020204" pitchFamily="34" charset="0"/>
              <a:buChar char="•"/>
            </a:pPr>
            <a:r>
              <a:rPr lang="en-IN" sz="2800" dirty="0"/>
              <a:t>Sort tasks by due date</a:t>
            </a:r>
          </a:p>
          <a:p>
            <a:endParaRPr lang="en-US" dirty="0">
              <a:solidFill>
                <a:srgbClr val="0187CC"/>
              </a:solidFill>
              <a:latin typeface="HK Grotesk"/>
            </a:endParaRPr>
          </a:p>
        </p:txBody>
      </p:sp>
      <p:pic>
        <p:nvPicPr>
          <p:cNvPr id="5" name="Picture 4">
            <a:extLst>
              <a:ext uri="{FF2B5EF4-FFF2-40B4-BE49-F238E27FC236}">
                <a16:creationId xmlns:a16="http://schemas.microsoft.com/office/drawing/2014/main" id="{97612BE9-51CF-EEE4-9037-E4A37167972B}"/>
              </a:ext>
            </a:extLst>
          </p:cNvPr>
          <p:cNvPicPr>
            <a:picLocks noChangeAspect="1"/>
          </p:cNvPicPr>
          <p:nvPr/>
        </p:nvPicPr>
        <p:blipFill>
          <a:blip r:embed="rId3"/>
          <a:stretch>
            <a:fillRect/>
          </a:stretch>
        </p:blipFill>
        <p:spPr>
          <a:xfrm>
            <a:off x="7173798" y="198756"/>
            <a:ext cx="4920792" cy="5931887"/>
          </a:xfrm>
          <a:prstGeom prst="rect">
            <a:avLst/>
          </a:prstGeom>
        </p:spPr>
      </p:pic>
    </p:spTree>
    <p:extLst>
      <p:ext uri="{BB962C8B-B14F-4D97-AF65-F5344CB8AC3E}">
        <p14:creationId xmlns:p14="http://schemas.microsoft.com/office/powerpoint/2010/main" val="137449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D3FE8-8A27-1A08-6537-6E642FF543DA}"/>
              </a:ext>
            </a:extLst>
          </p:cNvPr>
          <p:cNvSpPr>
            <a:spLocks noGrp="1"/>
          </p:cNvSpPr>
          <p:nvPr>
            <p:ph type="title"/>
          </p:nvPr>
        </p:nvSpPr>
        <p:spPr/>
        <p:txBody>
          <a:bodyPr/>
          <a:lstStyle/>
          <a:p>
            <a:r>
              <a:rPr lang="en-IN" dirty="0">
                <a:solidFill>
                  <a:srgbClr val="0070C0"/>
                </a:solidFill>
              </a:rPr>
              <a:t>Outputs:</a:t>
            </a:r>
          </a:p>
        </p:txBody>
      </p:sp>
      <p:pic>
        <p:nvPicPr>
          <p:cNvPr id="5" name="Picture 4">
            <a:extLst>
              <a:ext uri="{FF2B5EF4-FFF2-40B4-BE49-F238E27FC236}">
                <a16:creationId xmlns:a16="http://schemas.microsoft.com/office/drawing/2014/main" id="{758C1911-4E75-21BA-FE67-A712981B3321}"/>
              </a:ext>
            </a:extLst>
          </p:cNvPr>
          <p:cNvPicPr>
            <a:picLocks noChangeAspect="1"/>
          </p:cNvPicPr>
          <p:nvPr/>
        </p:nvPicPr>
        <p:blipFill>
          <a:blip r:embed="rId2"/>
          <a:stretch>
            <a:fillRect/>
          </a:stretch>
        </p:blipFill>
        <p:spPr>
          <a:xfrm>
            <a:off x="294516" y="1814660"/>
            <a:ext cx="6399371" cy="4878371"/>
          </a:xfrm>
          <a:prstGeom prst="rect">
            <a:avLst/>
          </a:prstGeom>
        </p:spPr>
      </p:pic>
      <p:pic>
        <p:nvPicPr>
          <p:cNvPr id="6" name="Picture 5">
            <a:extLst>
              <a:ext uri="{FF2B5EF4-FFF2-40B4-BE49-F238E27FC236}">
                <a16:creationId xmlns:a16="http://schemas.microsoft.com/office/drawing/2014/main" id="{74DC9ED7-061B-758E-B7EC-FA14D980B297}"/>
              </a:ext>
            </a:extLst>
          </p:cNvPr>
          <p:cNvPicPr>
            <a:picLocks noChangeAspect="1"/>
          </p:cNvPicPr>
          <p:nvPr/>
        </p:nvPicPr>
        <p:blipFill>
          <a:blip r:embed="rId3"/>
          <a:stretch>
            <a:fillRect/>
          </a:stretch>
        </p:blipFill>
        <p:spPr>
          <a:xfrm>
            <a:off x="7082010" y="188536"/>
            <a:ext cx="4834328" cy="6480928"/>
          </a:xfrm>
          <a:prstGeom prst="rect">
            <a:avLst/>
          </a:prstGeom>
        </p:spPr>
      </p:pic>
    </p:spTree>
    <p:extLst>
      <p:ext uri="{BB962C8B-B14F-4D97-AF65-F5344CB8AC3E}">
        <p14:creationId xmlns:p14="http://schemas.microsoft.com/office/powerpoint/2010/main" val="405052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D9E1-4E6E-0A3E-3561-32BF3B85AF48}"/>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id="{ECE95788-F5CE-A12B-742D-DCD94526C38F}"/>
              </a:ext>
            </a:extLst>
          </p:cNvPr>
          <p:cNvSpPr/>
          <p:nvPr/>
        </p:nvSpPr>
        <p:spPr>
          <a:xfrm>
            <a:off x="754339" y="468149"/>
            <a:ext cx="10102565" cy="553998"/>
          </a:xfrm>
          <a:prstGeom prst="rect">
            <a:avLst/>
          </a:prstGeom>
        </p:spPr>
        <p:txBody>
          <a:bodyPr wrap="square" lIns="0" tIns="0" rIns="0" bIns="0">
            <a:spAutoFit/>
          </a:bodyPr>
          <a:lstStyle/>
          <a:p>
            <a:pPr>
              <a:spcBef>
                <a:spcPct val="0"/>
              </a:spcBef>
            </a:pPr>
            <a:r>
              <a:rPr lang="en-US" sz="3600" b="1" dirty="0">
                <a:solidFill>
                  <a:srgbClr val="0187CC"/>
                </a:solidFill>
                <a:latin typeface="HK Grotesk Bold"/>
              </a:rPr>
              <a:t>Backend and Frontend Versions</a:t>
            </a:r>
          </a:p>
        </p:txBody>
      </p:sp>
      <p:pic>
        <p:nvPicPr>
          <p:cNvPr id="2" name="Picture 1" descr="Logo&#10;&#10;Description automatically generated">
            <a:extLst>
              <a:ext uri="{FF2B5EF4-FFF2-40B4-BE49-F238E27FC236}">
                <a16:creationId xmlns:a16="http://schemas.microsoft.com/office/drawing/2014/main" id="{70E4FCF3-0445-1620-D5EF-FF3CDB471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id="{883035D1-4CB6-0F82-F2A4-D5A63C04B18B}"/>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id="{4542E9B8-7F50-883B-2F9C-E8B886CE50D8}"/>
              </a:ext>
            </a:extLst>
          </p:cNvPr>
          <p:cNvSpPr>
            <a:spLocks noGrp="1"/>
          </p:cNvSpPr>
          <p:nvPr>
            <p:ph type="sldNum" sz="quarter" idx="12"/>
          </p:nvPr>
        </p:nvSpPr>
        <p:spPr/>
        <p:txBody>
          <a:bodyPr/>
          <a:lstStyle/>
          <a:p>
            <a:fld id="{C8F35010-364B-470B-BB6C-DCBBE63D2E54}" type="slidenum">
              <a:rPr lang="en-US" smtClean="0">
                <a:solidFill>
                  <a:schemeClr val="tx1"/>
                </a:solidFill>
              </a:rPr>
              <a:t>9</a:t>
            </a:fld>
            <a:endParaRPr lang="en-US" dirty="0">
              <a:solidFill>
                <a:schemeClr val="tx1"/>
              </a:solidFill>
            </a:endParaRPr>
          </a:p>
        </p:txBody>
      </p:sp>
      <p:pic>
        <p:nvPicPr>
          <p:cNvPr id="4" name="Picture 3">
            <a:extLst>
              <a:ext uri="{FF2B5EF4-FFF2-40B4-BE49-F238E27FC236}">
                <a16:creationId xmlns:a16="http://schemas.microsoft.com/office/drawing/2014/main" id="{2D534CAC-682B-0340-8F24-ED4F90931424}"/>
              </a:ext>
            </a:extLst>
          </p:cNvPr>
          <p:cNvPicPr>
            <a:picLocks noChangeAspect="1"/>
          </p:cNvPicPr>
          <p:nvPr/>
        </p:nvPicPr>
        <p:blipFill>
          <a:blip r:embed="rId3"/>
          <a:stretch>
            <a:fillRect/>
          </a:stretch>
        </p:blipFill>
        <p:spPr>
          <a:xfrm>
            <a:off x="1288322" y="1253975"/>
            <a:ext cx="9098611" cy="4241852"/>
          </a:xfrm>
          <a:prstGeom prst="rect">
            <a:avLst/>
          </a:prstGeom>
        </p:spPr>
      </p:pic>
    </p:spTree>
    <p:extLst>
      <p:ext uri="{BB962C8B-B14F-4D97-AF65-F5344CB8AC3E}">
        <p14:creationId xmlns:p14="http://schemas.microsoft.com/office/powerpoint/2010/main" val="3495090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5022</TotalTime>
  <Words>858</Words>
  <Application>Microsoft Office PowerPoint</Application>
  <PresentationFormat>Widescreen</PresentationFormat>
  <Paragraphs>162</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Aptos</vt:lpstr>
      <vt:lpstr>Aptos Display</vt:lpstr>
      <vt:lpstr>Arial</vt:lpstr>
      <vt:lpstr>Calibri</vt:lpstr>
      <vt:lpstr>HK Grotesk</vt:lpstr>
      <vt:lpstr>HK Grotesk Bold</vt:lpstr>
      <vt:lpstr>HK Grotesk Light</vt:lpstr>
      <vt:lpstr>HK Grotesk Light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 M</dc:creator>
  <cp:lastModifiedBy>Lavanya Sridhar</cp:lastModifiedBy>
  <cp:revision>27</cp:revision>
  <dcterms:created xsi:type="dcterms:W3CDTF">2024-05-04T13:11:57Z</dcterms:created>
  <dcterms:modified xsi:type="dcterms:W3CDTF">2026-02-09T15:53:13Z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0f486e-1d0b-4fd6-a73f-04d94048a140_Enabled">
    <vt:lpwstr>true</vt:lpwstr>
  </property>
  <property fmtid="{D5CDD505-2E9C-101B-9397-08002B2CF9AE}" pid="3" name="MSIP_Label_e80f486e-1d0b-4fd6-a73f-04d94048a140_SetDate">
    <vt:lpwstr>2026-02-04T04:06:58Z</vt:lpwstr>
  </property>
  <property fmtid="{D5CDD505-2E9C-101B-9397-08002B2CF9AE}" pid="4" name="MSIP_Label_e80f486e-1d0b-4fd6-a73f-04d94048a140_Method">
    <vt:lpwstr>Standard</vt:lpwstr>
  </property>
  <property fmtid="{D5CDD505-2E9C-101B-9397-08002B2CF9AE}" pid="5" name="MSIP_Label_e80f486e-1d0b-4fd6-a73f-04d94048a140_Name">
    <vt:lpwstr>General - RPS Data</vt:lpwstr>
  </property>
  <property fmtid="{D5CDD505-2E9C-101B-9397-08002B2CF9AE}" pid="6" name="MSIP_Label_e80f486e-1d0b-4fd6-a73f-04d94048a140_SiteId">
    <vt:lpwstr>6565c732-1653-4ffe-b9d3-80a4f1c0c25d</vt:lpwstr>
  </property>
  <property fmtid="{D5CDD505-2E9C-101B-9397-08002B2CF9AE}" pid="7" name="MSIP_Label_e80f486e-1d0b-4fd6-a73f-04d94048a140_ActionId">
    <vt:lpwstr>0c3cc09a-e54e-4ae4-a9fa-efa3f9d629ce</vt:lpwstr>
  </property>
  <property fmtid="{D5CDD505-2E9C-101B-9397-08002B2CF9AE}" pid="8" name="MSIP_Label_e80f486e-1d0b-4fd6-a73f-04d94048a140_ContentBits">
    <vt:lpwstr>2</vt:lpwstr>
  </property>
  <property fmtid="{D5CDD505-2E9C-101B-9397-08002B2CF9AE}" pid="9" name="MSIP_Label_e80f486e-1d0b-4fd6-a73f-04d94048a140_Tag">
    <vt:lpwstr>10, 3, 0, 1</vt:lpwstr>
  </property>
  <property fmtid="{D5CDD505-2E9C-101B-9397-08002B2CF9AE}" pid="10" name="ClassificationContentMarkingFooterLocations">
    <vt:lpwstr>Office Theme:8</vt:lpwstr>
  </property>
  <property fmtid="{D5CDD505-2E9C-101B-9397-08002B2CF9AE}" pid="11" name="ClassificationContentMarkingFooterText">
    <vt:lpwstr>General - RPS Data</vt:lpwstr>
  </property>
</Properties>
</file>